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38" r:id="rId3"/>
    <p:sldId id="346" r:id="rId4"/>
    <p:sldId id="347" r:id="rId5"/>
    <p:sldId id="397" r:id="rId6"/>
    <p:sldId id="367" r:id="rId7"/>
    <p:sldId id="395" r:id="rId8"/>
    <p:sldId id="368" r:id="rId9"/>
    <p:sldId id="402" r:id="rId10"/>
    <p:sldId id="396" r:id="rId11"/>
    <p:sldId id="400" r:id="rId12"/>
    <p:sldId id="401" r:id="rId13"/>
    <p:sldId id="398" r:id="rId14"/>
    <p:sldId id="399" r:id="rId15"/>
    <p:sldId id="348" r:id="rId16"/>
    <p:sldId id="349" r:id="rId17"/>
    <p:sldId id="369" r:id="rId18"/>
    <p:sldId id="351" r:id="rId19"/>
    <p:sldId id="352" r:id="rId20"/>
    <p:sldId id="370" r:id="rId21"/>
    <p:sldId id="354" r:id="rId22"/>
    <p:sldId id="371" r:id="rId23"/>
    <p:sldId id="357" r:id="rId24"/>
    <p:sldId id="355" r:id="rId25"/>
    <p:sldId id="391" r:id="rId26"/>
    <p:sldId id="359" r:id="rId27"/>
    <p:sldId id="360" r:id="rId28"/>
    <p:sldId id="403" r:id="rId29"/>
    <p:sldId id="361" r:id="rId30"/>
    <p:sldId id="394" r:id="rId31"/>
    <p:sldId id="365" r:id="rId32"/>
    <p:sldId id="273" r:id="rId33"/>
    <p:sldId id="362" r:id="rId34"/>
    <p:sldId id="36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FC920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327" autoAdjust="0"/>
    <p:restoredTop sz="95292" autoAdjust="0"/>
  </p:normalViewPr>
  <p:slideViewPr>
    <p:cSldViewPr>
      <p:cViewPr>
        <p:scale>
          <a:sx n="100" d="100"/>
          <a:sy n="100" d="100"/>
        </p:scale>
        <p:origin x="-48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65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20A5F-AF2C-4D8E-8565-7DB5C5377C1E}" type="datetimeFigureOut">
              <a:rPr lang="zh-CN" altLang="en-US" smtClean="0"/>
              <a:pPr/>
              <a:t>2015/9/29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68D4-DF6F-48DA-A083-7F47F9E82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45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CCD9-8E2A-4EC4-963C-83AE16DEE51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CCD9-8E2A-4EC4-963C-83AE16DEE51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CCD9-8E2A-4EC4-963C-83AE16DEE51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CCD9-8E2A-4EC4-963C-83AE16DEE51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59129-04AC-47C5-843B-011A19774588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Xu_Stage2\Slides\Video\Gohatto_-_sword_fight_scene_sword_f_cm_np2_fr_med_1.avi" TargetMode="External"/><Relationship Id="rId6" Type="http://schemas.openxmlformats.org/officeDocument/2006/relationships/image" Target="../media/image20.gif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6.bin"/><Relationship Id="rId3" Type="http://schemas.openxmlformats.org/officeDocument/2006/relationships/video" Target="file:///F:\Dropbox\Stage2\ICIP\Video\v_Fencing_g01_c01.avi" TargetMode="Externa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3.png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5.bin"/><Relationship Id="rId5" Type="http://schemas.openxmlformats.org/officeDocument/2006/relationships/notesSlide" Target="../notesSlides/notesSlide1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video" Target="file:///F:\Dropbox\Xu_Stage2\Slides\Video\Gohatto_-_sword_fight_scene_sword_f_cm_np2_fr_med_1.avi" TargetMode="External"/><Relationship Id="rId7" Type="http://schemas.openxmlformats.org/officeDocument/2006/relationships/image" Target="../media/image26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11" Type="http://schemas.openxmlformats.org/officeDocument/2006/relationships/image" Target="../media/image36.gif"/><Relationship Id="rId5" Type="http://schemas.openxmlformats.org/officeDocument/2006/relationships/hyperlink" Target="https://scholar.google.co.uk/citations?view_op=view_citation&amp;hl=en&amp;user=ghmgyewAAAAJ&amp;citation_for_view=ghmgyewAAAAJ:BrmTIyaxlBUC" TargetMode="External"/><Relationship Id="rId10" Type="http://schemas.openxmlformats.org/officeDocument/2006/relationships/image" Target="file:///F:\Dropbox\ICIP15\Slides\Figures\Gohatto_-_sword_fight_scene_sword_f_cm_np2_fr_med_1.gif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2.bin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gif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43558"/>
            <a:ext cx="8462744" cy="1031672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Semantic Embedding Space for Zero ­Shot Action Recognition</a:t>
            </a:r>
            <a:endParaRPr lang="en-GB" sz="4000" dirty="0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2000232" y="2854419"/>
            <a:ext cx="1285884" cy="375050"/>
          </a:xfrm>
        </p:spPr>
        <p:txBody>
          <a:bodyPr>
            <a:noAutofit/>
          </a:bodyPr>
          <a:lstStyle/>
          <a:p>
            <a:pPr algn="l"/>
            <a:r>
              <a:rPr lang="en-US" altLang="zh-CN" sz="2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Xun</a:t>
            </a:r>
            <a:r>
              <a:rPr lang="en-US" altLang="zh-C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Xu</a:t>
            </a:r>
            <a:endParaRPr lang="en-US" altLang="zh-CN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http://www.drugs.smd.qmul.ac.uk/drugs/html5/Prescribing4/media/5605E027-193B-75B0-E4C9-01155E886169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41480"/>
            <a:ext cx="1726408" cy="3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3536149" y="2854419"/>
            <a:ext cx="2536049" cy="375050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Timothy</a:t>
            </a:r>
            <a:r>
              <a:rPr kumimoji="0" lang="en-US" altLang="zh-CN" sz="2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2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Hospedales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429388" y="2854419"/>
            <a:ext cx="2143140" cy="375050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Shaogang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Gong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596" y="2854419"/>
            <a:ext cx="1071570" cy="375050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Authors:</a:t>
            </a:r>
          </a:p>
        </p:txBody>
      </p:sp>
      <p:pic>
        <p:nvPicPr>
          <p:cNvPr id="40961" name="Picture 1" descr="F:\Dropbox\ICIP15\Slides\Figures\ShaogangGo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3283047"/>
            <a:ext cx="1600136" cy="1737360"/>
          </a:xfrm>
          <a:prstGeom prst="rect">
            <a:avLst/>
          </a:prstGeom>
          <a:noFill/>
        </p:spPr>
      </p:pic>
      <p:pic>
        <p:nvPicPr>
          <p:cNvPr id="40962" name="Picture 2" descr="F:\Dropbox\ICIP15\Slides\Figures\TimHospedal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5719" y="3283047"/>
            <a:ext cx="1499644" cy="1737360"/>
          </a:xfrm>
          <a:prstGeom prst="rect">
            <a:avLst/>
          </a:prstGeom>
          <a:noFill/>
        </p:spPr>
      </p:pic>
      <p:pic>
        <p:nvPicPr>
          <p:cNvPr id="40963" name="Picture 3" descr="F:\Dropbox\ICIP15\Slides\Figures\XunXu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4480" y="3283047"/>
            <a:ext cx="1481994" cy="173736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357422" y="1982386"/>
            <a:ext cx="366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i="1" dirty="0" smtClean="0"/>
              <a:t>Computer Vision Group</a:t>
            </a:r>
          </a:p>
          <a:p>
            <a:pPr algn="ctr"/>
            <a:r>
              <a:rPr lang="en-US" altLang="zh-CN" sz="2000" i="1" dirty="0" smtClean="0"/>
              <a:t>Queen Mary University of London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xmlns="" val="184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Benefits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Unsupervised</a:t>
            </a:r>
          </a:p>
          <a:p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Wide coverage of words</a:t>
            </a:r>
          </a:p>
          <a:p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Semantic Meaningful</a:t>
            </a:r>
          </a:p>
          <a:p>
            <a:r>
              <a:rPr lang="en-US" altLang="zh-CN" sz="2400" b="1" dirty="0" smtClean="0"/>
              <a:t>Uniform across datasets</a:t>
            </a:r>
          </a:p>
          <a:p>
            <a:endParaRPr lang="en-US" altLang="zh-CN" sz="24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642910" y="3053956"/>
            <a:ext cx="2571768" cy="1660934"/>
            <a:chOff x="6286512" y="2357430"/>
            <a:chExt cx="2286016" cy="1787538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6286512" y="4143380"/>
              <a:ext cx="228601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rot="16200000" flipV="1">
              <a:off x="5393537" y="3250405"/>
              <a:ext cx="1786744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64734" y="4125526"/>
            <a:ext cx="3098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HammerThrow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[0.1 0.2 …]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21857" y="3482584"/>
            <a:ext cx="290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Discus 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[0.2 0.5 …]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71538" y="3000378"/>
            <a:ext cx="117166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Dataset 1</a:t>
            </a:r>
            <a:endParaRPr lang="zh-CN" altLang="en-US" sz="20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131861" y="3125395"/>
            <a:ext cx="2571768" cy="1660934"/>
            <a:chOff x="6286512" y="2357430"/>
            <a:chExt cx="2286016" cy="1787538"/>
          </a:xfrm>
        </p:grpSpPr>
        <p:cxnSp>
          <p:nvCxnSpPr>
            <p:cNvPr id="17" name="直接箭头连接符 16"/>
            <p:cNvCxnSpPr/>
            <p:nvPr/>
          </p:nvCxnSpPr>
          <p:spPr>
            <a:xfrm>
              <a:off x="6286512" y="4143380"/>
              <a:ext cx="228601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16200000" flipV="1">
              <a:off x="5393537" y="3250405"/>
              <a:ext cx="1786744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402485" y="4196965"/>
            <a:ext cx="3098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HammerThrow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[0.1 0.2 …]</a:t>
            </a:r>
            <a:endParaRPr lang="zh-CN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59608" y="3554023"/>
            <a:ext cx="290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Discus 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[0.2 0.5 …]</a:t>
            </a:r>
            <a:endParaRPr lang="zh-CN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560489" y="3071816"/>
            <a:ext cx="117166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Dataset 2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Complex Mapping</a:t>
            </a:r>
            <a:endParaRPr lang="zh-CN" altLang="en-US" sz="18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5391570" y="1875230"/>
            <a:ext cx="252000" cy="189000"/>
          </a:xfrm>
          <a:prstGeom prst="star5">
            <a:avLst/>
          </a:prstGeom>
          <a:solidFill>
            <a:srgbClr val="3BFF21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714908" y="1039362"/>
            <a:ext cx="3929090" cy="3729471"/>
            <a:chOff x="4714908" y="1385816"/>
            <a:chExt cx="3929090" cy="4972627"/>
          </a:xfrm>
        </p:grpSpPr>
        <p:sp>
          <p:nvSpPr>
            <p:cNvPr id="6" name="TextBox 5"/>
            <p:cNvSpPr txBox="1"/>
            <p:nvPr/>
          </p:nvSpPr>
          <p:spPr>
            <a:xfrm>
              <a:off x="5231829" y="1385816"/>
              <a:ext cx="2555508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Semantic Vector Space</a:t>
              </a:r>
              <a:endParaRPr lang="zh-CN" altLang="en-US" sz="2000" dirty="0"/>
            </a:p>
          </p:txBody>
        </p:sp>
        <p:grpSp>
          <p:nvGrpSpPr>
            <p:cNvPr id="7" name="组合 16"/>
            <p:cNvGrpSpPr/>
            <p:nvPr/>
          </p:nvGrpSpPr>
          <p:grpSpPr>
            <a:xfrm>
              <a:off x="4714908" y="2071954"/>
              <a:ext cx="3929090" cy="4286489"/>
              <a:chOff x="6286512" y="2357430"/>
              <a:chExt cx="2286016" cy="1787538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/>
          <p:cNvSpPr txBox="1"/>
          <p:nvPr/>
        </p:nvSpPr>
        <p:spPr>
          <a:xfrm>
            <a:off x="4884324" y="1553758"/>
            <a:ext cx="328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Discus 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[0.2 0.5 0.1 …]</a:t>
            </a:r>
            <a:endParaRPr lang="zh-CN" altLang="en-US" sz="2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14282" y="1039362"/>
            <a:ext cx="3929090" cy="3728562"/>
            <a:chOff x="214282" y="1385816"/>
            <a:chExt cx="3929090" cy="4971416"/>
          </a:xfrm>
        </p:grpSpPr>
        <p:grpSp>
          <p:nvGrpSpPr>
            <p:cNvPr id="12" name="组合 21"/>
            <p:cNvGrpSpPr/>
            <p:nvPr/>
          </p:nvGrpSpPr>
          <p:grpSpPr>
            <a:xfrm>
              <a:off x="214282" y="1999827"/>
              <a:ext cx="3929090" cy="4357405"/>
              <a:chOff x="6286512" y="2357430"/>
              <a:chExt cx="2286016" cy="1787538"/>
            </a:xfrm>
          </p:grpSpPr>
          <p:cxnSp>
            <p:nvCxnSpPr>
              <p:cNvPr id="14" name="直接箭头连接符 13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428728" y="1385816"/>
              <a:ext cx="1656287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Feature Space</a:t>
              </a:r>
              <a:endParaRPr lang="zh-CN" altLang="en-US" sz="2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00233" y="1607337"/>
            <a:ext cx="8066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N dim</a:t>
            </a:r>
            <a:endParaRPr lang="zh-CN" altLang="en-US" sz="2000" dirty="0"/>
          </a:p>
        </p:txBody>
      </p:sp>
      <p:pic>
        <p:nvPicPr>
          <p:cNvPr id="19" name="Picture 1" descr="F:\Dropbox\ICIP15\Slides\Figures\B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143122"/>
            <a:ext cx="1149968" cy="321471"/>
          </a:xfrm>
          <a:prstGeom prst="rect">
            <a:avLst/>
          </a:prstGeom>
          <a:noFill/>
        </p:spPr>
      </p:pic>
      <p:pic>
        <p:nvPicPr>
          <p:cNvPr id="20" name="Picture 1" descr="F:\Dropbox\ICIP15\Slides\Figures\HammerThr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1" y="1607338"/>
            <a:ext cx="1571635" cy="88404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873280" y="3107535"/>
            <a:ext cx="348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HammerThrow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[0.1 0.6 0.1 …]</a:t>
            </a:r>
            <a:endParaRPr lang="zh-CN" altLang="en-US" sz="2000" dirty="0"/>
          </a:p>
        </p:txBody>
      </p:sp>
      <p:sp>
        <p:nvSpPr>
          <p:cNvPr id="22" name="五角星 21"/>
          <p:cNvSpPr/>
          <p:nvPr/>
        </p:nvSpPr>
        <p:spPr>
          <a:xfrm>
            <a:off x="5715008" y="3429006"/>
            <a:ext cx="252000" cy="189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 descr="F:\Dropbox\ICIP15\Slides\Figures\DiscusThr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161113"/>
            <a:ext cx="1571636" cy="88404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143109" y="3214692"/>
            <a:ext cx="8066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N dim</a:t>
            </a:r>
            <a:endParaRPr lang="zh-CN" altLang="en-US" sz="2000" dirty="0"/>
          </a:p>
        </p:txBody>
      </p:sp>
      <p:pic>
        <p:nvPicPr>
          <p:cNvPr id="26" name="Picture 1" descr="F:\Dropbox\ICIP15\Slides\Figures\B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750477"/>
            <a:ext cx="1149968" cy="321471"/>
          </a:xfrm>
          <a:prstGeom prst="rect">
            <a:avLst/>
          </a:prstGeom>
          <a:noFill/>
        </p:spPr>
      </p:pic>
      <p:cxnSp>
        <p:nvCxnSpPr>
          <p:cNvPr id="28" name="直接箭头连接符 27"/>
          <p:cNvCxnSpPr/>
          <p:nvPr/>
        </p:nvCxnSpPr>
        <p:spPr>
          <a:xfrm flipV="1">
            <a:off x="3000364" y="1982387"/>
            <a:ext cx="221457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3214678" y="3589742"/>
            <a:ext cx="221457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00959" y="1875229"/>
            <a:ext cx="79861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D dim</a:t>
            </a:r>
            <a:endParaRPr lang="zh-CN" alt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7572397" y="3429006"/>
            <a:ext cx="79861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D dim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Domain</a:t>
            </a:r>
            <a:r>
              <a:rPr lang="en-US" altLang="zh-CN" sz="2000" dirty="0" smtClean="0"/>
              <a:t> </a:t>
            </a:r>
            <a:r>
              <a:rPr lang="en-US" altLang="zh-CN" sz="2800" dirty="0" smtClean="0"/>
              <a:t>Shift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5534414" y="2089544"/>
            <a:ext cx="252000" cy="189000"/>
          </a:xfrm>
          <a:prstGeom prst="star5">
            <a:avLst/>
          </a:prstGeom>
          <a:solidFill>
            <a:srgbClr val="3BFF21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57752" y="1253676"/>
            <a:ext cx="3929090" cy="3729471"/>
            <a:chOff x="4714908" y="1385816"/>
            <a:chExt cx="3929090" cy="4972627"/>
          </a:xfrm>
        </p:grpSpPr>
        <p:sp>
          <p:nvSpPr>
            <p:cNvPr id="6" name="TextBox 5"/>
            <p:cNvSpPr txBox="1"/>
            <p:nvPr/>
          </p:nvSpPr>
          <p:spPr>
            <a:xfrm>
              <a:off x="5231829" y="1385816"/>
              <a:ext cx="2555508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Semantic Vector Space</a:t>
              </a:r>
              <a:endParaRPr lang="zh-CN" altLang="en-US" sz="2000" dirty="0"/>
            </a:p>
          </p:txBody>
        </p:sp>
        <p:grpSp>
          <p:nvGrpSpPr>
            <p:cNvPr id="7" name="组合 16"/>
            <p:cNvGrpSpPr/>
            <p:nvPr/>
          </p:nvGrpSpPr>
          <p:grpSpPr>
            <a:xfrm>
              <a:off x="4714908" y="2071954"/>
              <a:ext cx="3929090" cy="4286489"/>
              <a:chOff x="6286512" y="2357430"/>
              <a:chExt cx="2286016" cy="1787538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/>
          <p:cNvSpPr txBox="1"/>
          <p:nvPr/>
        </p:nvSpPr>
        <p:spPr>
          <a:xfrm>
            <a:off x="5027168" y="1768072"/>
            <a:ext cx="1566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Discus Throw</a:t>
            </a:r>
            <a:endParaRPr lang="zh-CN" altLang="en-US" sz="2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7126" y="1253676"/>
            <a:ext cx="3929090" cy="3728562"/>
            <a:chOff x="214282" y="1385816"/>
            <a:chExt cx="3929090" cy="4971416"/>
          </a:xfrm>
        </p:grpSpPr>
        <p:grpSp>
          <p:nvGrpSpPr>
            <p:cNvPr id="12" name="组合 21"/>
            <p:cNvGrpSpPr/>
            <p:nvPr/>
          </p:nvGrpSpPr>
          <p:grpSpPr>
            <a:xfrm>
              <a:off x="214282" y="1999827"/>
              <a:ext cx="3929090" cy="4357405"/>
              <a:chOff x="6286512" y="2357430"/>
              <a:chExt cx="2286016" cy="1787538"/>
            </a:xfrm>
          </p:grpSpPr>
          <p:cxnSp>
            <p:nvCxnSpPr>
              <p:cNvPr id="14" name="直接箭头连接符 13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428728" y="1385816"/>
              <a:ext cx="1656287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Feature Space</a:t>
              </a:r>
              <a:endParaRPr lang="zh-CN" altLang="en-US" sz="2000" dirty="0"/>
            </a:p>
          </p:txBody>
        </p:sp>
      </p:grpSp>
      <p:sp>
        <p:nvSpPr>
          <p:cNvPr id="16" name="菱形 15"/>
          <p:cNvSpPr/>
          <p:nvPr/>
        </p:nvSpPr>
        <p:spPr>
          <a:xfrm>
            <a:off x="6215074" y="4071948"/>
            <a:ext cx="319090" cy="253605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28564" y="1821652"/>
            <a:ext cx="2476051" cy="884045"/>
            <a:chOff x="285720" y="2143116"/>
            <a:chExt cx="2476051" cy="1178727"/>
          </a:xfrm>
        </p:grpSpPr>
        <p:sp>
          <p:nvSpPr>
            <p:cNvPr id="18" name="TextBox 17"/>
            <p:cNvSpPr txBox="1"/>
            <p:nvPr/>
          </p:nvSpPr>
          <p:spPr>
            <a:xfrm>
              <a:off x="1857356" y="2143116"/>
              <a:ext cx="904415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Discus </a:t>
              </a:r>
            </a:p>
            <a:p>
              <a:r>
                <a:rPr lang="en-US" altLang="zh-CN" sz="2000" dirty="0" smtClean="0"/>
                <a:t>Throw</a:t>
              </a:r>
              <a:endParaRPr lang="zh-CN" altLang="en-US" sz="2000" dirty="0"/>
            </a:p>
          </p:txBody>
        </p:sp>
        <p:pic>
          <p:nvPicPr>
            <p:cNvPr id="20" name="Picture 1" descr="F:\Dropbox\ICIP15\Slides\Figures\HammerThro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720" y="2143116"/>
              <a:ext cx="1571635" cy="1178727"/>
            </a:xfrm>
            <a:prstGeom prst="rect">
              <a:avLst/>
            </a:prstGeom>
            <a:noFill/>
          </p:spPr>
        </p:pic>
      </p:grpSp>
      <p:sp>
        <p:nvSpPr>
          <p:cNvPr id="21" name="TextBox 20"/>
          <p:cNvSpPr txBox="1"/>
          <p:nvPr/>
        </p:nvSpPr>
        <p:spPr>
          <a:xfrm>
            <a:off x="4949480" y="2464593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HammerThrow</a:t>
            </a:r>
            <a:endParaRPr lang="zh-CN" altLang="en-US" sz="2000" dirty="0"/>
          </a:p>
        </p:txBody>
      </p:sp>
      <p:sp>
        <p:nvSpPr>
          <p:cNvPr id="22" name="五角星 21"/>
          <p:cNvSpPr/>
          <p:nvPr/>
        </p:nvSpPr>
        <p:spPr>
          <a:xfrm>
            <a:off x="5748728" y="2786064"/>
            <a:ext cx="252000" cy="189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14316" y="2732485"/>
            <a:ext cx="2726119" cy="884045"/>
            <a:chOff x="571472" y="3357562"/>
            <a:chExt cx="2726119" cy="1178726"/>
          </a:xfrm>
        </p:grpSpPr>
        <p:pic>
          <p:nvPicPr>
            <p:cNvPr id="24" name="Picture 2" descr="F:\Dropbox\ICIP15\Slides\Figures\DiscusThrow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1472" y="3357562"/>
              <a:ext cx="1571636" cy="117872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2143108" y="3435494"/>
              <a:ext cx="1154483" cy="943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Hammer </a:t>
              </a:r>
            </a:p>
            <a:p>
              <a:pPr algn="ctr"/>
              <a:r>
                <a:rPr lang="en-US" altLang="zh-CN" sz="2000" dirty="0" smtClean="0"/>
                <a:t>Throw</a:t>
              </a:r>
              <a:endParaRPr lang="zh-CN" altLang="en-US" sz="20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43208" y="2196701"/>
            <a:ext cx="2500330" cy="857256"/>
            <a:chOff x="3000364" y="2643182"/>
            <a:chExt cx="2500330" cy="1143008"/>
          </a:xfrm>
        </p:grpSpPr>
        <p:cxnSp>
          <p:nvCxnSpPr>
            <p:cNvPr id="28" name="直接箭头连接符 27"/>
            <p:cNvCxnSpPr/>
            <p:nvPr/>
          </p:nvCxnSpPr>
          <p:spPr>
            <a:xfrm flipV="1">
              <a:off x="3000364" y="2643182"/>
              <a:ext cx="2214578" cy="142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286116" y="3643314"/>
              <a:ext cx="2214578" cy="142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直接箭头连接符 29"/>
          <p:cNvCxnSpPr/>
          <p:nvPr/>
        </p:nvCxnSpPr>
        <p:spPr>
          <a:xfrm flipV="1">
            <a:off x="3428960" y="2946800"/>
            <a:ext cx="221457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五角星 34"/>
          <p:cNvSpPr/>
          <p:nvPr/>
        </p:nvSpPr>
        <p:spPr>
          <a:xfrm>
            <a:off x="7215206" y="3161114"/>
            <a:ext cx="288000" cy="2160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000893" y="2786064"/>
            <a:ext cx="1735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Sword Exercise</a:t>
            </a:r>
            <a:endParaRPr lang="zh-CN" altLang="en-US" sz="2000" dirty="0"/>
          </a:p>
        </p:txBody>
      </p:sp>
      <p:pic>
        <p:nvPicPr>
          <p:cNvPr id="38" name="Gohatto_-_sword_fight_scene_sword_f_cm_np2_fr_med_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2976" y="3804056"/>
            <a:ext cx="2643206" cy="1111629"/>
          </a:xfrm>
          <a:prstGeom prst="rect">
            <a:avLst/>
          </a:prstGeom>
        </p:spPr>
      </p:pic>
      <p:cxnSp>
        <p:nvCxnSpPr>
          <p:cNvPr id="39" name="直接箭头连接符 38"/>
          <p:cNvCxnSpPr/>
          <p:nvPr/>
        </p:nvCxnSpPr>
        <p:spPr>
          <a:xfrm flipV="1">
            <a:off x="3857620" y="4179105"/>
            <a:ext cx="221457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4" descr="http://koruniversity.com/yahoo_site_admin/assets/images/question_mark_red.28463901_st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488" y="4018369"/>
            <a:ext cx="926026" cy="760802"/>
          </a:xfrm>
          <a:prstGeom prst="rect">
            <a:avLst/>
          </a:prstGeom>
          <a:noFill/>
        </p:spPr>
      </p:pic>
      <p:sp>
        <p:nvSpPr>
          <p:cNvPr id="41" name="五角星 40"/>
          <p:cNvSpPr/>
          <p:nvPr/>
        </p:nvSpPr>
        <p:spPr>
          <a:xfrm>
            <a:off x="6929454" y="4071948"/>
            <a:ext cx="288000" cy="216000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429520" y="4071948"/>
            <a:ext cx="1321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Play Guitar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Dropbox\Stage2\ICIP\Image\ICIP_flo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1" y="1232288"/>
            <a:ext cx="8542243" cy="1393041"/>
          </a:xfrm>
          <a:prstGeom prst="rect">
            <a:avLst/>
          </a:prstGeom>
          <a:noFill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Semantic Embedding Approach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>
          <a:xfrm>
            <a:off x="382559" y="1305154"/>
            <a:ext cx="6478357" cy="987779"/>
          </a:xfrm>
          <a:custGeom>
            <a:avLst/>
            <a:gdLst>
              <a:gd name="connsiteX0" fmla="*/ 14990 w 6385810"/>
              <a:gd name="connsiteY0" fmla="*/ 0 h 1379095"/>
              <a:gd name="connsiteX1" fmla="*/ 6385810 w 6385810"/>
              <a:gd name="connsiteY1" fmla="*/ 14990 h 1379095"/>
              <a:gd name="connsiteX2" fmla="*/ 6385810 w 6385810"/>
              <a:gd name="connsiteY2" fmla="*/ 1364105 h 1379095"/>
              <a:gd name="connsiteX3" fmla="*/ 3492708 w 6385810"/>
              <a:gd name="connsiteY3" fmla="*/ 1379095 h 1379095"/>
              <a:gd name="connsiteX4" fmla="*/ 3492708 w 6385810"/>
              <a:gd name="connsiteY4" fmla="*/ 944380 h 1379095"/>
              <a:gd name="connsiteX5" fmla="*/ 0 w 6385810"/>
              <a:gd name="connsiteY5" fmla="*/ 944380 h 1379095"/>
              <a:gd name="connsiteX6" fmla="*/ 14990 w 6385810"/>
              <a:gd name="connsiteY6" fmla="*/ 0 h 1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5810" h="1379095">
                <a:moveTo>
                  <a:pt x="14990" y="0"/>
                </a:moveTo>
                <a:lnTo>
                  <a:pt x="6385810" y="14990"/>
                </a:lnTo>
                <a:lnTo>
                  <a:pt x="6385810" y="1364105"/>
                </a:lnTo>
                <a:lnTo>
                  <a:pt x="3492708" y="1379095"/>
                </a:lnTo>
                <a:lnTo>
                  <a:pt x="3492708" y="944380"/>
                </a:lnTo>
                <a:lnTo>
                  <a:pt x="0" y="944380"/>
                </a:lnTo>
                <a:lnTo>
                  <a:pt x="14990" y="0"/>
                </a:lnTo>
                <a:close/>
              </a:path>
            </a:pathLst>
          </a:cu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5"/>
          <p:cNvGrpSpPr/>
          <p:nvPr/>
        </p:nvGrpSpPr>
        <p:grpSpPr>
          <a:xfrm>
            <a:off x="2643174" y="3268271"/>
            <a:ext cx="5429288" cy="642942"/>
            <a:chOff x="2500298" y="4357694"/>
            <a:chExt cx="5429288" cy="857256"/>
          </a:xfrm>
        </p:grpSpPr>
        <p:grpSp>
          <p:nvGrpSpPr>
            <p:cNvPr id="4" name="组合 24"/>
            <p:cNvGrpSpPr/>
            <p:nvPr/>
          </p:nvGrpSpPr>
          <p:grpSpPr>
            <a:xfrm>
              <a:off x="2557380" y="4368796"/>
              <a:ext cx="5370584" cy="800784"/>
              <a:chOff x="4773580" y="4940300"/>
              <a:chExt cx="5370584" cy="80078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73580" y="5248640"/>
                <a:ext cx="1855508" cy="492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Y=“Discus Throw”</a:t>
                </a:r>
                <a:endParaRPr lang="zh-CN" altLang="en-US" dirty="0"/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929454" y="5357826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056" name="Object 8"/>
              <p:cNvGraphicFramePr>
                <a:graphicFrameLocks noChangeAspect="1"/>
              </p:cNvGraphicFramePr>
              <p:nvPr/>
            </p:nvGraphicFramePr>
            <p:xfrm>
              <a:off x="7570827" y="5357813"/>
              <a:ext cx="2573337" cy="357187"/>
            </p:xfrm>
            <a:graphic>
              <a:graphicData uri="http://schemas.openxmlformats.org/presentationml/2006/ole">
                <p:oleObj spid="_x0000_s54336" name="Equation" r:id="rId7" imgW="1511300" imgH="203200" progId="Equation.DSMT4">
                  <p:embed/>
                </p:oleObj>
              </a:graphicData>
            </a:graphic>
          </p:graphicFrame>
          <p:graphicFrame>
            <p:nvGraphicFramePr>
              <p:cNvPr id="2057" name="Object 9"/>
              <p:cNvGraphicFramePr>
                <a:graphicFrameLocks noChangeAspect="1"/>
              </p:cNvGraphicFramePr>
              <p:nvPr/>
            </p:nvGraphicFramePr>
            <p:xfrm>
              <a:off x="8491538" y="4940300"/>
              <a:ext cx="735012" cy="334963"/>
            </p:xfrm>
            <a:graphic>
              <a:graphicData uri="http://schemas.openxmlformats.org/presentationml/2006/ole">
                <p:oleObj spid="_x0000_s54337" name="Equation" r:id="rId8" imgW="431613" imgH="190417" progId="Equation.DSMT4">
                  <p:embed/>
                </p:oleObj>
              </a:graphicData>
            </a:graphic>
          </p:graphicFrame>
        </p:grpSp>
        <p:sp>
          <p:nvSpPr>
            <p:cNvPr id="24" name="矩形标注 23"/>
            <p:cNvSpPr/>
            <p:nvPr/>
          </p:nvSpPr>
          <p:spPr>
            <a:xfrm>
              <a:off x="2500298" y="4357694"/>
              <a:ext cx="5429288" cy="857256"/>
            </a:xfrm>
            <a:prstGeom prst="wedgeRectCallout">
              <a:avLst>
                <a:gd name="adj1" fmla="val -46742"/>
                <a:gd name="adj2" fmla="val -246074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35"/>
          <p:cNvGrpSpPr/>
          <p:nvPr/>
        </p:nvGrpSpPr>
        <p:grpSpPr>
          <a:xfrm>
            <a:off x="3000364" y="3214692"/>
            <a:ext cx="5857916" cy="696521"/>
            <a:chOff x="3786182" y="5429264"/>
            <a:chExt cx="5857916" cy="928694"/>
          </a:xfrm>
        </p:grpSpPr>
        <p:grpSp>
          <p:nvGrpSpPr>
            <p:cNvPr id="6" name="组合 32"/>
            <p:cNvGrpSpPr/>
            <p:nvPr/>
          </p:nvGrpSpPr>
          <p:grpSpPr>
            <a:xfrm>
              <a:off x="3857652" y="5548329"/>
              <a:ext cx="5782934" cy="677880"/>
              <a:chOff x="3361066" y="5680078"/>
              <a:chExt cx="5782934" cy="677880"/>
            </a:xfrm>
          </p:grpSpPr>
          <p:graphicFrame>
            <p:nvGraphicFramePr>
              <p:cNvPr id="29" name="Object 8"/>
              <p:cNvGraphicFramePr>
                <a:graphicFrameLocks noChangeAspect="1"/>
              </p:cNvGraphicFramePr>
              <p:nvPr/>
            </p:nvGraphicFramePr>
            <p:xfrm>
              <a:off x="6570663" y="6000768"/>
              <a:ext cx="2573337" cy="357187"/>
            </p:xfrm>
            <a:graphic>
              <a:graphicData uri="http://schemas.openxmlformats.org/presentationml/2006/ole">
                <p:oleObj spid="_x0000_s54338" name="Equation" r:id="rId9" imgW="1511300" imgH="203200" progId="Equation.DSMT4">
                  <p:embed/>
                </p:oleObj>
              </a:graphicData>
            </a:graphic>
          </p:graphicFrame>
          <p:graphicFrame>
            <p:nvGraphicFramePr>
              <p:cNvPr id="30" name="Object 5"/>
              <p:cNvGraphicFramePr>
                <a:graphicFrameLocks noChangeAspect="1"/>
              </p:cNvGraphicFramePr>
              <p:nvPr/>
            </p:nvGraphicFramePr>
            <p:xfrm>
              <a:off x="3361066" y="6000768"/>
              <a:ext cx="2400902" cy="357190"/>
            </p:xfrm>
            <a:graphic>
              <a:graphicData uri="http://schemas.openxmlformats.org/presentationml/2006/ole">
                <p:oleObj spid="_x0000_s54339" name="Equation" r:id="rId10" imgW="1409088" imgH="203112" progId="Equation.DSMT4">
                  <p:embed/>
                </p:oleObj>
              </a:graphicData>
            </a:graphic>
          </p:graphicFrame>
          <p:sp>
            <p:nvSpPr>
              <p:cNvPr id="31" name="右箭头 30"/>
              <p:cNvSpPr/>
              <p:nvPr/>
            </p:nvSpPr>
            <p:spPr>
              <a:xfrm>
                <a:off x="5929322" y="6000769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32" name="Object 9"/>
              <p:cNvGraphicFramePr>
                <a:graphicFrameLocks noChangeAspect="1"/>
              </p:cNvGraphicFramePr>
              <p:nvPr/>
            </p:nvGraphicFramePr>
            <p:xfrm>
              <a:off x="5575612" y="5680078"/>
              <a:ext cx="995362" cy="357188"/>
            </p:xfrm>
            <a:graphic>
              <a:graphicData uri="http://schemas.openxmlformats.org/presentationml/2006/ole">
                <p:oleObj spid="_x0000_s54340" name="Equation" r:id="rId11" imgW="583947" imgH="203112" progId="Equation.DSMT4">
                  <p:embed/>
                </p:oleObj>
              </a:graphicData>
            </a:graphic>
          </p:graphicFrame>
        </p:grpSp>
        <p:sp>
          <p:nvSpPr>
            <p:cNvPr id="34" name="矩形标注 33"/>
            <p:cNvSpPr/>
            <p:nvPr/>
          </p:nvSpPr>
          <p:spPr>
            <a:xfrm>
              <a:off x="3786182" y="5429264"/>
              <a:ext cx="5857916" cy="928694"/>
            </a:xfrm>
            <a:prstGeom prst="wedgeRectCallout">
              <a:avLst>
                <a:gd name="adj1" fmla="val -11772"/>
                <a:gd name="adj2" fmla="val -18742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27"/>
          <p:cNvGrpSpPr/>
          <p:nvPr/>
        </p:nvGrpSpPr>
        <p:grpSpPr>
          <a:xfrm>
            <a:off x="94362" y="2946802"/>
            <a:ext cx="4477638" cy="1208727"/>
            <a:chOff x="94362" y="3929066"/>
            <a:chExt cx="4477638" cy="1611635"/>
          </a:xfrm>
        </p:grpSpPr>
        <p:pic>
          <p:nvPicPr>
            <p:cNvPr id="9" name="v_Fencing_g01_c01.avi">
              <a:hlinkClick r:id="" action="ppaction://media"/>
            </p:cNvPr>
            <p:cNvPicPr>
              <a:picLocks noRot="1" noChangeAspect="1"/>
            </p:cNvPicPr>
            <p:nvPr>
              <a:videoFile r:link="rId3"/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214282" y="4037508"/>
              <a:ext cx="1238258" cy="928694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1484926" y="4394698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053" name="Object 5"/>
            <p:cNvGraphicFramePr>
              <a:graphicFrameLocks noChangeAspect="1"/>
            </p:cNvGraphicFramePr>
            <p:nvPr/>
          </p:nvGraphicFramePr>
          <p:xfrm>
            <a:off x="2071670" y="4384220"/>
            <a:ext cx="2400902" cy="357190"/>
          </p:xfrm>
          <a:graphic>
            <a:graphicData uri="http://schemas.openxmlformats.org/presentationml/2006/ole">
              <p:oleObj spid="_x0000_s54341" name="Equation" r:id="rId13" imgW="1409088" imgH="203112" progId="Equation.DSMT4">
                <p:embed/>
              </p:oleObj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2038332" y="5048259"/>
              <a:ext cx="246223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/>
                <a:t>Y</a:t>
              </a:r>
              <a:r>
                <a:rPr lang="en-US" altLang="zh-CN" dirty="0" smtClean="0"/>
                <a:t> = “Discus Throw”</a:t>
              </a:r>
              <a:endParaRPr lang="zh-CN" altLang="en-US" dirty="0"/>
            </a:p>
          </p:txBody>
        </p:sp>
        <p:sp>
          <p:nvSpPr>
            <p:cNvPr id="27" name="矩形标注 26"/>
            <p:cNvSpPr/>
            <p:nvPr/>
          </p:nvSpPr>
          <p:spPr>
            <a:xfrm>
              <a:off x="94362" y="3929066"/>
              <a:ext cx="4477638" cy="1571636"/>
            </a:xfrm>
            <a:prstGeom prst="wedgeRectCallout">
              <a:avLst>
                <a:gd name="adj1" fmla="val -30231"/>
                <a:gd name="adj2" fmla="val -137024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Low-Level Visual Feature	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Improved Trajectory Feature [1]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600" dirty="0" smtClean="0"/>
              <a:t>Bag of Words encoding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67462"/>
            <a:ext cx="65974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[1] H Wang, C </a:t>
            </a:r>
            <a:r>
              <a:rPr lang="en-US" sz="1600" dirty="0" err="1" smtClean="0"/>
              <a:t>Schmid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5"/>
              </a:rPr>
              <a:t> </a:t>
            </a:r>
            <a:r>
              <a:rPr lang="en-US" sz="1600" dirty="0" smtClean="0"/>
              <a:t>Action recognition with improved trajectories, ICCV13</a:t>
            </a:r>
            <a:endParaRPr lang="zh-CN" altLang="en-US" sz="1600" dirty="0"/>
          </a:p>
        </p:txBody>
      </p:sp>
      <p:sp>
        <p:nvSpPr>
          <p:cNvPr id="10" name="右箭头 9"/>
          <p:cNvSpPr/>
          <p:nvPr/>
        </p:nvSpPr>
        <p:spPr>
          <a:xfrm>
            <a:off x="3929058" y="4279672"/>
            <a:ext cx="978408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825" name="Picture 1" descr="F:\Dropbox\ICIP15\Slides\Figures\BoW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958201"/>
            <a:ext cx="3473476" cy="971003"/>
          </a:xfrm>
          <a:prstGeom prst="rect">
            <a:avLst/>
          </a:prstGeom>
          <a:noFill/>
        </p:spPr>
      </p:pic>
      <p:pic>
        <p:nvPicPr>
          <p:cNvPr id="17" name="Gohatto_-_sword_fight_scene_sword_f_cm_np2_fr_med_1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1071538" y="3797466"/>
            <a:ext cx="2643206" cy="1111629"/>
          </a:xfrm>
          <a:prstGeom prst="rect">
            <a:avLst/>
          </a:prstGeom>
        </p:spPr>
      </p:pic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5757871" y="3690308"/>
          <a:ext cx="2400902" cy="267893"/>
        </p:xfrm>
        <a:graphic>
          <a:graphicData uri="http://schemas.openxmlformats.org/presentationml/2006/ole">
            <p:oleObj spid="_x0000_s85003" name="Equation" r:id="rId8" imgW="1409088" imgH="203112" progId="Equation.DSMT4">
              <p:embed/>
            </p:oleObj>
          </a:graphicData>
        </a:graphic>
      </p:graphicFrame>
      <p:pic>
        <p:nvPicPr>
          <p:cNvPr id="12" name="Gohatto_-_sword_fight_scene_sword_f_cm_np2_fr_med_1.gif" descr="F:\Dropbox\ICIP15\Slides\Figures\Gohatto_-_sword_fight_scene_sword_f_cm_np2_fr_med_1.gif"/>
          <p:cNvPicPr>
            <a:picLocks noChangeAspect="1"/>
          </p:cNvPicPr>
          <p:nvPr/>
        </p:nvPicPr>
        <p:blipFill>
          <a:blip r:embed="rId9" r:link="rId10"/>
          <a:stretch>
            <a:fillRect/>
          </a:stretch>
        </p:blipFill>
        <p:spPr>
          <a:xfrm>
            <a:off x="857224" y="1664444"/>
            <a:ext cx="3274200" cy="1836000"/>
          </a:xfrm>
          <a:prstGeom prst="rect">
            <a:avLst/>
          </a:prstGeom>
        </p:spPr>
      </p:pic>
      <p:pic>
        <p:nvPicPr>
          <p:cNvPr id="18" name="图片 17" descr="itf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4942" y="1571618"/>
            <a:ext cx="3428989" cy="206161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 uiExpand="1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Dropbox\Stage2\ICIP\Image\ICIP_flo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1" y="1232288"/>
            <a:ext cx="8542243" cy="1393041"/>
          </a:xfrm>
          <a:prstGeom prst="rect">
            <a:avLst/>
          </a:prstGeom>
          <a:noFill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Semantic Embedding Space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028808" y="1310870"/>
            <a:ext cx="1928826" cy="1215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25"/>
          <p:cNvGrpSpPr/>
          <p:nvPr/>
        </p:nvGrpSpPr>
        <p:grpSpPr>
          <a:xfrm>
            <a:off x="1857356" y="2893221"/>
            <a:ext cx="6072230" cy="642942"/>
            <a:chOff x="2500298" y="4357694"/>
            <a:chExt cx="5429288" cy="857256"/>
          </a:xfrm>
        </p:grpSpPr>
        <p:grpSp>
          <p:nvGrpSpPr>
            <p:cNvPr id="6" name="组合 24"/>
            <p:cNvGrpSpPr/>
            <p:nvPr/>
          </p:nvGrpSpPr>
          <p:grpSpPr>
            <a:xfrm>
              <a:off x="2693601" y="4368796"/>
              <a:ext cx="4942170" cy="719466"/>
              <a:chOff x="4909801" y="4940300"/>
              <a:chExt cx="4942170" cy="71946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909801" y="5167324"/>
                <a:ext cx="1659042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smtClean="0"/>
                  <a:t>Y</a:t>
                </a:r>
                <a:r>
                  <a:rPr lang="en-US" altLang="zh-CN" dirty="0" smtClean="0"/>
                  <a:t>=“Discus Throw”</a:t>
                </a:r>
                <a:endParaRPr lang="zh-CN" altLang="en-US" dirty="0"/>
              </a:p>
            </p:txBody>
          </p:sp>
          <p:sp>
            <p:nvSpPr>
              <p:cNvPr id="10" name="右箭头 9"/>
              <p:cNvSpPr/>
              <p:nvPr/>
            </p:nvSpPr>
            <p:spPr>
              <a:xfrm>
                <a:off x="6696591" y="5286388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" name="Object 8"/>
              <p:cNvGraphicFramePr>
                <a:graphicFrameLocks noChangeAspect="1"/>
              </p:cNvGraphicFramePr>
              <p:nvPr/>
            </p:nvGraphicFramePr>
            <p:xfrm>
              <a:off x="7278634" y="5286388"/>
              <a:ext cx="2573337" cy="357187"/>
            </p:xfrm>
            <a:graphic>
              <a:graphicData uri="http://schemas.openxmlformats.org/presentationml/2006/ole">
                <p:oleObj spid="_x0000_s83990" name="Equation" r:id="rId5" imgW="1511300" imgH="203200" progId="Equation.DSMT4">
                  <p:embed/>
                </p:oleObj>
              </a:graphicData>
            </a:graphic>
          </p:graphicFrame>
          <p:graphicFrame>
            <p:nvGraphicFramePr>
              <p:cNvPr id="12" name="Object 9"/>
              <p:cNvGraphicFramePr>
                <a:graphicFrameLocks noChangeAspect="1"/>
              </p:cNvGraphicFramePr>
              <p:nvPr/>
            </p:nvGraphicFramePr>
            <p:xfrm>
              <a:off x="8491538" y="4940300"/>
              <a:ext cx="735012" cy="334963"/>
            </p:xfrm>
            <a:graphic>
              <a:graphicData uri="http://schemas.openxmlformats.org/presentationml/2006/ole">
                <p:oleObj spid="_x0000_s83991" name="Equation" r:id="rId6" imgW="431613" imgH="190417" progId="Equation.DSMT4">
                  <p:embed/>
                </p:oleObj>
              </a:graphicData>
            </a:graphic>
          </p:graphicFrame>
        </p:grpSp>
        <p:sp>
          <p:nvSpPr>
            <p:cNvPr id="7" name="矩形标注 6"/>
            <p:cNvSpPr/>
            <p:nvPr/>
          </p:nvSpPr>
          <p:spPr>
            <a:xfrm>
              <a:off x="2500298" y="4357694"/>
              <a:ext cx="5429288" cy="857256"/>
            </a:xfrm>
            <a:prstGeom prst="wedgeRectCallout">
              <a:avLst>
                <a:gd name="adj1" fmla="val -37444"/>
                <a:gd name="adj2" fmla="val -97186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Word Vector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Skip-gram model [1] predicts nearby words </a:t>
            </a:r>
          </a:p>
          <a:p>
            <a:endParaRPr lang="zh-CN" altLang="en-US" sz="2400" dirty="0" smtClean="0"/>
          </a:p>
          <a:p>
            <a:endParaRPr lang="zh-CN" altLang="en-US" dirty="0"/>
          </a:p>
        </p:txBody>
      </p:sp>
      <p:pic>
        <p:nvPicPr>
          <p:cNvPr id="3074" name="Picture 2" descr="F:\Dropbox\Stage2\ICIP\Image\Skip-gram.png"/>
          <p:cNvPicPr>
            <a:picLocks noChangeAspect="1" noChangeArrowheads="1"/>
          </p:cNvPicPr>
          <p:nvPr/>
        </p:nvPicPr>
        <p:blipFill>
          <a:blip r:embed="rId3"/>
          <a:srcRect l="4167" t="7797"/>
          <a:stretch>
            <a:fillRect/>
          </a:stretch>
        </p:blipFill>
        <p:spPr bwMode="auto">
          <a:xfrm>
            <a:off x="571472" y="1625196"/>
            <a:ext cx="3077520" cy="3161132"/>
          </a:xfrm>
          <a:prstGeom prst="rect">
            <a:avLst/>
          </a:prstGeom>
          <a:noFill/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43372" y="1928808"/>
          <a:ext cx="3861734" cy="589364"/>
        </p:xfrm>
        <a:graphic>
          <a:graphicData uri="http://schemas.openxmlformats.org/presentationml/2006/ole">
            <p:oleObj spid="_x0000_s55308" name="Equation" r:id="rId4" imgW="2184400" imgH="44450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2844" y="4875626"/>
            <a:ext cx="73096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 err="1" smtClean="0"/>
              <a:t>Mikolov</a:t>
            </a:r>
            <a:r>
              <a:rPr lang="en-US" sz="1200" dirty="0"/>
              <a:t>, Tomas, et al. "Distributed representations of words and phrases and their compositionality</a:t>
            </a:r>
            <a:r>
              <a:rPr lang="en-US" sz="1200" dirty="0" smtClean="0"/>
              <a:t>.“ NIPS2013</a:t>
            </a:r>
            <a:endParaRPr lang="zh-CN" altLang="en-US" sz="12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857620" y="2953716"/>
          <a:ext cx="4857784" cy="156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748"/>
                <a:gridCol w="3678036"/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archery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0.04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 0.01  0.01  -0.03  0.05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hammer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0.16  0.06  0.09 -0.06 -0.02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sword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0.02  0.01  0.02 -0.03 -0.03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throw</a:t>
                      </a:r>
                      <a:endParaRPr lang="zh-CN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-0.08 -0.1  0.15 -0.01  0.09</a:t>
                      </a:r>
                      <a:endParaRPr lang="zh-CN" altLang="en-US" sz="1400" dirty="0"/>
                    </a:p>
                  </a:txBody>
                  <a:tcPr marT="34290" marB="34290"/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Combinations of Multi Words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/>
          </a:p>
        </p:txBody>
      </p:sp>
      <p:sp>
        <p:nvSpPr>
          <p:cNvPr id="7" name="燕尾形 6"/>
          <p:cNvSpPr/>
          <p:nvPr/>
        </p:nvSpPr>
        <p:spPr>
          <a:xfrm>
            <a:off x="500034" y="1446602"/>
            <a:ext cx="4714908" cy="363474"/>
          </a:xfrm>
          <a:prstGeom prst="chevron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Additive Composition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5720" y="2143122"/>
            <a:ext cx="8715436" cy="1768091"/>
          </a:xfrm>
          <a:prstGeom prst="roundRect">
            <a:avLst>
              <a:gd name="adj" fmla="val 7524"/>
            </a:avLst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(“Discus Throw”) =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(“Discus”) +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(“Throw”)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(“Apply Eye Makeup”) =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(“Apply”) +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(“Eye”) +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(“Makeup”)</a:t>
            </a:r>
          </a:p>
          <a:p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(“Playing Guitar”) =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(“Playing”) +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vec</a:t>
            </a:r>
            <a:r>
              <a:rPr lang="en-US" altLang="zh-CN" sz="2000" dirty="0" smtClean="0">
                <a:solidFill>
                  <a:schemeClr val="tx1"/>
                </a:solidFill>
              </a:rPr>
              <a:t>(“Guitar”)</a:t>
            </a:r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zh-CN" alt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右弧形箭头 19"/>
          <p:cNvSpPr/>
          <p:nvPr/>
        </p:nvSpPr>
        <p:spPr>
          <a:xfrm>
            <a:off x="92044" y="1629284"/>
            <a:ext cx="9001156" cy="2603399"/>
          </a:xfrm>
          <a:prstGeom prst="curvedLeftArrow">
            <a:avLst>
              <a:gd name="adj1" fmla="val 12697"/>
              <a:gd name="adj2" fmla="val 33439"/>
              <a:gd name="adj3" fmla="val 1488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Action Recognition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Ever Increasing #Categories</a:t>
            </a:r>
            <a:endParaRPr lang="zh-CN" altLang="en-US" sz="1600" dirty="0"/>
          </a:p>
        </p:txBody>
      </p:sp>
      <p:pic>
        <p:nvPicPr>
          <p:cNvPr id="38913" name="Picture 1" descr="F:\Dropbox\ICIP15\Slides\Figures\UCF101.jpg"/>
          <p:cNvPicPr>
            <a:picLocks noChangeAspect="1" noChangeArrowheads="1"/>
          </p:cNvPicPr>
          <p:nvPr/>
        </p:nvPicPr>
        <p:blipFill>
          <a:blip r:embed="rId3" cstate="print"/>
          <a:srcRect r="32000" b="43450"/>
          <a:stretch>
            <a:fillRect/>
          </a:stretch>
        </p:blipFill>
        <p:spPr bwMode="auto">
          <a:xfrm>
            <a:off x="1857356" y="3044850"/>
            <a:ext cx="2143140" cy="1339463"/>
          </a:xfrm>
          <a:prstGeom prst="rect">
            <a:avLst/>
          </a:prstGeom>
          <a:noFill/>
        </p:spPr>
      </p:pic>
      <p:grpSp>
        <p:nvGrpSpPr>
          <p:cNvPr id="19" name="组合 18"/>
          <p:cNvGrpSpPr/>
          <p:nvPr/>
        </p:nvGrpSpPr>
        <p:grpSpPr>
          <a:xfrm>
            <a:off x="3143240" y="1607337"/>
            <a:ext cx="1857388" cy="620157"/>
            <a:chOff x="1285852" y="2285992"/>
            <a:chExt cx="1225831" cy="458174"/>
          </a:xfrm>
        </p:grpSpPr>
        <p:pic>
          <p:nvPicPr>
            <p:cNvPr id="38914" name="Picture 2" descr="F:\Dropbox\ICIP15\Slides\Figures\Weizmann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4480" y="2285992"/>
              <a:ext cx="409301" cy="458173"/>
            </a:xfrm>
            <a:prstGeom prst="rect">
              <a:avLst/>
            </a:prstGeom>
            <a:noFill/>
          </p:spPr>
        </p:pic>
        <p:pic>
          <p:nvPicPr>
            <p:cNvPr id="38915" name="Picture 3" descr="F:\Dropbox\ICIP15\Slides\Figures\Weizmann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43108" y="2285992"/>
              <a:ext cx="368575" cy="458174"/>
            </a:xfrm>
            <a:prstGeom prst="rect">
              <a:avLst/>
            </a:prstGeom>
            <a:noFill/>
          </p:spPr>
        </p:pic>
        <p:pic>
          <p:nvPicPr>
            <p:cNvPr id="38916" name="Picture 4" descr="F:\Dropbox\ICIP15\Slides\Figures\Weizmann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85852" y="2305042"/>
              <a:ext cx="409301" cy="405229"/>
            </a:xfrm>
            <a:prstGeom prst="rect">
              <a:avLst/>
            </a:prstGeom>
            <a:noFill/>
          </p:spPr>
        </p:pic>
      </p:grpSp>
      <p:pic>
        <p:nvPicPr>
          <p:cNvPr id="38917" name="Picture 5" descr="F:\Dropbox\ICIP15\Slides\Figures\HMDB51.png"/>
          <p:cNvPicPr>
            <a:picLocks noChangeAspect="1" noChangeArrowheads="1"/>
          </p:cNvPicPr>
          <p:nvPr/>
        </p:nvPicPr>
        <p:blipFill>
          <a:blip r:embed="rId7" cstate="print"/>
          <a:srcRect r="28333" b="30171"/>
          <a:stretch>
            <a:fillRect/>
          </a:stretch>
        </p:blipFill>
        <p:spPr bwMode="auto">
          <a:xfrm>
            <a:off x="5643570" y="3000378"/>
            <a:ext cx="2150660" cy="1339463"/>
          </a:xfrm>
          <a:prstGeom prst="rect">
            <a:avLst/>
          </a:prstGeom>
          <a:noFill/>
        </p:spPr>
      </p:pic>
      <p:pic>
        <p:nvPicPr>
          <p:cNvPr id="38918" name="Picture 6" descr="F:\Dropbox\ICIP15\Slides\Figures\KTH.gif"/>
          <p:cNvPicPr>
            <a:picLocks noChangeAspect="1" noChangeArrowheads="1"/>
          </p:cNvPicPr>
          <p:nvPr/>
        </p:nvPicPr>
        <p:blipFill>
          <a:blip r:embed="rId8"/>
          <a:srcRect l="2563" r="48730" b="48100"/>
          <a:stretch>
            <a:fillRect/>
          </a:stretch>
        </p:blipFill>
        <p:spPr bwMode="auto">
          <a:xfrm>
            <a:off x="428596" y="1500180"/>
            <a:ext cx="1670550" cy="857256"/>
          </a:xfrm>
          <a:prstGeom prst="rect">
            <a:avLst/>
          </a:prstGeom>
          <a:noFill/>
        </p:spPr>
      </p:pic>
      <p:pic>
        <p:nvPicPr>
          <p:cNvPr id="38919" name="Picture 7" descr="F:\Dropbox\ICIP15\Slides\Figures\OlympicSportsDataset.png"/>
          <p:cNvPicPr>
            <a:picLocks noChangeAspect="1" noChangeArrowheads="1"/>
          </p:cNvPicPr>
          <p:nvPr/>
        </p:nvPicPr>
        <p:blipFill>
          <a:blip r:embed="rId9"/>
          <a:srcRect r="26621" b="47175"/>
          <a:stretch>
            <a:fillRect/>
          </a:stretch>
        </p:blipFill>
        <p:spPr bwMode="auto">
          <a:xfrm>
            <a:off x="6357950" y="1393023"/>
            <a:ext cx="1860365" cy="123230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28596" y="246459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KTH 6 Classes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28926" y="2357436"/>
            <a:ext cx="207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Weizmann 9 Classes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71671" y="1654685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2004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86447" y="2616222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Olympic Sports 16 Classes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89066" y="438071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HMDB51 51 Classes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9241" y="443789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UCF101 101 Classes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2067" y="1821651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2005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7070" y="230385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2010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0373" y="3402210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2011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7225" y="3562945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2012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1640" y="1262246"/>
            <a:ext cx="6429420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Limitations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</a:pPr>
            <a:endParaRPr lang="en-US" altLang="zh-CN" sz="2800" dirty="0" smtClean="0"/>
          </a:p>
          <a:p>
            <a:pPr>
              <a:buFont typeface="Wingdings" pitchFamily="2" charset="2"/>
              <a:buChar char="l"/>
            </a:pPr>
            <a:r>
              <a:rPr lang="en-US" altLang="zh-CN" sz="2800" dirty="0" smtClean="0"/>
              <a:t>Expensive to collect training data</a:t>
            </a:r>
          </a:p>
          <a:p>
            <a:endParaRPr lang="en-US" altLang="zh-CN" sz="2800" dirty="0" smtClean="0"/>
          </a:p>
          <a:p>
            <a:pPr>
              <a:buFont typeface="Wingdings" pitchFamily="2" charset="2"/>
              <a:buChar char="l"/>
            </a:pPr>
            <a:r>
              <a:rPr lang="en-US" altLang="zh-CN" sz="2800" dirty="0" smtClean="0"/>
              <a:t>Annotating video is costly </a:t>
            </a:r>
          </a:p>
          <a:p>
            <a:pPr>
              <a:buFont typeface="Wingdings" pitchFamily="2" charset="2"/>
              <a:buChar char="l"/>
            </a:pP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build="p"/>
      <p:bldP spid="21" grpId="0"/>
      <p:bldP spid="22" grpId="1"/>
      <p:bldP spid="24" grpId="0"/>
      <p:bldP spid="26" grpId="0"/>
      <p:bldP spid="27" grpId="0"/>
      <p:bldP spid="28" grpId="0"/>
      <p:bldP spid="32" grpId="1"/>
      <p:bldP spid="33" grpId="0"/>
      <p:bldP spid="34" grpId="0"/>
      <p:bldP spid="35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Dropbox\Stage2\ICIP\Image\ICIP_flo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1" y="1232288"/>
            <a:ext cx="8542243" cy="1393041"/>
          </a:xfrm>
          <a:prstGeom prst="rect">
            <a:avLst/>
          </a:prstGeom>
          <a:noFill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Visual to Semantic Mapping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914770" y="1318013"/>
            <a:ext cx="2928958" cy="1215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35"/>
          <p:cNvGrpSpPr/>
          <p:nvPr/>
        </p:nvGrpSpPr>
        <p:grpSpPr>
          <a:xfrm>
            <a:off x="3000364" y="3214692"/>
            <a:ext cx="5857916" cy="696521"/>
            <a:chOff x="3786182" y="5429264"/>
            <a:chExt cx="5857916" cy="928694"/>
          </a:xfrm>
        </p:grpSpPr>
        <p:grpSp>
          <p:nvGrpSpPr>
            <p:cNvPr id="6" name="组合 32"/>
            <p:cNvGrpSpPr/>
            <p:nvPr/>
          </p:nvGrpSpPr>
          <p:grpSpPr>
            <a:xfrm>
              <a:off x="3857652" y="5548329"/>
              <a:ext cx="5782934" cy="738191"/>
              <a:chOff x="3361066" y="5680078"/>
              <a:chExt cx="5782934" cy="738191"/>
            </a:xfrm>
          </p:grpSpPr>
          <p:graphicFrame>
            <p:nvGraphicFramePr>
              <p:cNvPr id="8" name="Object 8"/>
              <p:cNvGraphicFramePr>
                <a:graphicFrameLocks noChangeAspect="1"/>
              </p:cNvGraphicFramePr>
              <p:nvPr/>
            </p:nvGraphicFramePr>
            <p:xfrm>
              <a:off x="6570663" y="6061079"/>
              <a:ext cx="2573337" cy="357187"/>
            </p:xfrm>
            <a:graphic>
              <a:graphicData uri="http://schemas.openxmlformats.org/presentationml/2006/ole">
                <p:oleObj spid="_x0000_s89119" name="Equation" r:id="rId6" imgW="1511300" imgH="203200" progId="Equation.DSMT4">
                  <p:embed/>
                </p:oleObj>
              </a:graphicData>
            </a:graphic>
          </p:graphicFrame>
          <p:graphicFrame>
            <p:nvGraphicFramePr>
              <p:cNvPr id="9" name="Object 5"/>
              <p:cNvGraphicFramePr>
                <a:graphicFrameLocks noChangeAspect="1"/>
              </p:cNvGraphicFramePr>
              <p:nvPr/>
            </p:nvGraphicFramePr>
            <p:xfrm>
              <a:off x="3361066" y="6061079"/>
              <a:ext cx="2400902" cy="357190"/>
            </p:xfrm>
            <a:graphic>
              <a:graphicData uri="http://schemas.openxmlformats.org/presentationml/2006/ole">
                <p:oleObj spid="_x0000_s89120" name="Equation" r:id="rId7" imgW="1409088" imgH="203112" progId="Equation.DSMT4">
                  <p:embed/>
                </p:oleObj>
              </a:graphicData>
            </a:graphic>
          </p:graphicFrame>
          <p:sp>
            <p:nvSpPr>
              <p:cNvPr id="10" name="右箭头 9"/>
              <p:cNvSpPr/>
              <p:nvPr/>
            </p:nvSpPr>
            <p:spPr>
              <a:xfrm>
                <a:off x="5929322" y="6061079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" name="Object 9"/>
              <p:cNvGraphicFramePr>
                <a:graphicFrameLocks noChangeAspect="1"/>
              </p:cNvGraphicFramePr>
              <p:nvPr/>
            </p:nvGraphicFramePr>
            <p:xfrm>
              <a:off x="5575612" y="5680078"/>
              <a:ext cx="995362" cy="357188"/>
            </p:xfrm>
            <a:graphic>
              <a:graphicData uri="http://schemas.openxmlformats.org/presentationml/2006/ole">
                <p:oleObj spid="_x0000_s89121" name="Equation" r:id="rId8" imgW="583947" imgH="203112" progId="Equation.DSMT4">
                  <p:embed/>
                </p:oleObj>
              </a:graphicData>
            </a:graphic>
          </p:graphicFrame>
        </p:grpSp>
        <p:sp>
          <p:nvSpPr>
            <p:cNvPr id="7" name="矩形标注 6"/>
            <p:cNvSpPr/>
            <p:nvPr/>
          </p:nvSpPr>
          <p:spPr>
            <a:xfrm>
              <a:off x="3786182" y="5429264"/>
              <a:ext cx="5857916" cy="928694"/>
            </a:xfrm>
            <a:prstGeom prst="wedgeRectCallout">
              <a:avLst>
                <a:gd name="adj1" fmla="val -11772"/>
                <a:gd name="adj2" fmla="val -18742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to Semantic Mapping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Support Vector Regression with Chi2 Kernel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5429256" y="2225961"/>
            <a:ext cx="914400" cy="685800"/>
          </a:xfrm>
          <a:prstGeom prst="ellipse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z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29256" y="3029639"/>
            <a:ext cx="914400" cy="685800"/>
          </a:xfrm>
          <a:prstGeom prst="ellipse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z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85984" y="2118804"/>
            <a:ext cx="914400" cy="685800"/>
          </a:xfrm>
          <a:prstGeom prst="ellipse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x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285984" y="2922482"/>
            <a:ext cx="914400" cy="685800"/>
          </a:xfrm>
          <a:prstGeom prst="ellipse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x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285984" y="3726159"/>
            <a:ext cx="914400" cy="685800"/>
          </a:xfrm>
          <a:prstGeom prst="ellipse">
            <a:avLst/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x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12" idx="6"/>
            <a:endCxn id="9" idx="2"/>
          </p:cNvCxnSpPr>
          <p:nvPr/>
        </p:nvCxnSpPr>
        <p:spPr>
          <a:xfrm>
            <a:off x="3200384" y="2461704"/>
            <a:ext cx="2228872" cy="107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6"/>
            <a:endCxn id="9" idx="2"/>
          </p:cNvCxnSpPr>
          <p:nvPr/>
        </p:nvCxnSpPr>
        <p:spPr>
          <a:xfrm flipV="1">
            <a:off x="3200384" y="2568861"/>
            <a:ext cx="2228872" cy="696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6"/>
            <a:endCxn id="9" idx="2"/>
          </p:cNvCxnSpPr>
          <p:nvPr/>
        </p:nvCxnSpPr>
        <p:spPr>
          <a:xfrm flipV="1">
            <a:off x="3200384" y="2568861"/>
            <a:ext cx="2228872" cy="1500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6"/>
            <a:endCxn id="11" idx="2"/>
          </p:cNvCxnSpPr>
          <p:nvPr/>
        </p:nvCxnSpPr>
        <p:spPr>
          <a:xfrm>
            <a:off x="3200384" y="2461704"/>
            <a:ext cx="2228872" cy="910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1" idx="2"/>
          </p:cNvCxnSpPr>
          <p:nvPr/>
        </p:nvCxnSpPr>
        <p:spPr>
          <a:xfrm>
            <a:off x="3286116" y="3297531"/>
            <a:ext cx="2143140" cy="75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4" idx="6"/>
            <a:endCxn id="11" idx="2"/>
          </p:cNvCxnSpPr>
          <p:nvPr/>
        </p:nvCxnSpPr>
        <p:spPr>
          <a:xfrm flipV="1">
            <a:off x="3200384" y="3372538"/>
            <a:ext cx="2228872" cy="696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5400000">
            <a:off x="5543543" y="3986922"/>
            <a:ext cx="907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……</a:t>
            </a:r>
            <a:endParaRPr lang="zh-CN" altLang="en-US" sz="4000" dirty="0"/>
          </a:p>
        </p:txBody>
      </p:sp>
      <p:sp>
        <p:nvSpPr>
          <p:cNvPr id="36" name="TextBox 35"/>
          <p:cNvSpPr txBox="1"/>
          <p:nvPr/>
        </p:nvSpPr>
        <p:spPr>
          <a:xfrm rot="5400000">
            <a:off x="2513338" y="434289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…</a:t>
            </a:r>
            <a:endParaRPr lang="zh-CN" altLang="en-US" sz="4000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571868" y="1714494"/>
          <a:ext cx="1643074" cy="448111"/>
        </p:xfrm>
        <a:graphic>
          <a:graphicData uri="http://schemas.openxmlformats.org/presentationml/2006/ole">
            <p:oleObj spid="_x0000_s56335" name="Equation" r:id="rId3" imgW="558558" imgH="203112" progId="Equation.DSMT4">
              <p:embed/>
            </p:oleObj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000101" y="3128923"/>
            <a:ext cx="8066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N dim</a:t>
            </a:r>
            <a:endParaRPr lang="zh-CN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43703" y="3161113"/>
            <a:ext cx="79861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D dim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Dropbox\Stage2\ICIP\Image\ICIP_flo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1" y="1232288"/>
            <a:ext cx="8542243" cy="1393041"/>
          </a:xfrm>
          <a:prstGeom prst="rect">
            <a:avLst/>
          </a:prstGeom>
          <a:noFill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Semantic Word Vector Approach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 flipH="1">
            <a:off x="7072330" y="1318013"/>
            <a:ext cx="1643074" cy="1215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Zeroshot</a:t>
            </a:r>
            <a:r>
              <a:rPr lang="en-US" altLang="zh-CN" dirty="0" smtClean="0"/>
              <a:t> Recognition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Do nearest Neighbor search to predict category of test data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571736" y="2748383"/>
            <a:ext cx="118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Basketball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8728" y="3605638"/>
            <a:ext cx="100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Kayaking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2133" y="2266176"/>
            <a:ext cx="90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Fencing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29455" y="323058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Diving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0430" y="226617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HulaHoop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19626" y="4062842"/>
            <a:ext cx="74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TaiChi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2977" y="3873531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Rafting</a:t>
            </a:r>
            <a:endParaRPr lang="zh-CN" altLang="en-US" dirty="0"/>
          </a:p>
        </p:txBody>
      </p:sp>
      <p:sp>
        <p:nvSpPr>
          <p:cNvPr id="12" name="五角星 11"/>
          <p:cNvSpPr/>
          <p:nvPr/>
        </p:nvSpPr>
        <p:spPr>
          <a:xfrm>
            <a:off x="4429124" y="4087845"/>
            <a:ext cx="252000" cy="189000"/>
          </a:xfrm>
          <a:prstGeom prst="star5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>
            <a:off x="6738953" y="3255593"/>
            <a:ext cx="252000" cy="18900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五角星 14"/>
          <p:cNvSpPr/>
          <p:nvPr/>
        </p:nvSpPr>
        <p:spPr>
          <a:xfrm>
            <a:off x="5381631" y="2291180"/>
            <a:ext cx="252000" cy="189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五角星 15"/>
          <p:cNvSpPr/>
          <p:nvPr/>
        </p:nvSpPr>
        <p:spPr>
          <a:xfrm>
            <a:off x="3309929" y="2291180"/>
            <a:ext cx="252000" cy="189000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角星 16"/>
          <p:cNvSpPr/>
          <p:nvPr/>
        </p:nvSpPr>
        <p:spPr>
          <a:xfrm>
            <a:off x="2381235" y="2773386"/>
            <a:ext cx="252000" cy="189000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五角星 18"/>
          <p:cNvSpPr/>
          <p:nvPr/>
        </p:nvSpPr>
        <p:spPr>
          <a:xfrm>
            <a:off x="1238227" y="3630642"/>
            <a:ext cx="252000" cy="189000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952475" y="3898535"/>
            <a:ext cx="252000" cy="189000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4357686" y="3498481"/>
            <a:ext cx="214314" cy="160736"/>
          </a:xfrm>
          <a:prstGeom prst="diamond">
            <a:avLst/>
          </a:prstGeom>
          <a:solidFill>
            <a:schemeClr val="tx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1" idx="1"/>
            <a:endCxn id="17" idx="3"/>
          </p:cNvCxnSpPr>
          <p:nvPr/>
        </p:nvCxnSpPr>
        <p:spPr>
          <a:xfrm rot="10800000">
            <a:off x="2585108" y="2962385"/>
            <a:ext cx="1772579" cy="6164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21" idx="0"/>
          </p:cNvCxnSpPr>
          <p:nvPr/>
        </p:nvCxnSpPr>
        <p:spPr>
          <a:xfrm rot="16200000" flipH="1">
            <a:off x="3480172" y="2513809"/>
            <a:ext cx="1018303" cy="9510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1" idx="0"/>
            <a:endCxn id="15" idx="2"/>
          </p:cNvCxnSpPr>
          <p:nvPr/>
        </p:nvCxnSpPr>
        <p:spPr>
          <a:xfrm rot="5400000" flipH="1" flipV="1">
            <a:off x="4438151" y="2506873"/>
            <a:ext cx="1018303" cy="9649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1" idx="3"/>
            <a:endCxn id="14" idx="1"/>
          </p:cNvCxnSpPr>
          <p:nvPr/>
        </p:nvCxnSpPr>
        <p:spPr>
          <a:xfrm flipV="1">
            <a:off x="4572001" y="3327783"/>
            <a:ext cx="2166953" cy="2510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1" idx="1"/>
            <a:endCxn id="19" idx="4"/>
          </p:cNvCxnSpPr>
          <p:nvPr/>
        </p:nvCxnSpPr>
        <p:spPr>
          <a:xfrm rot="10800000" flipV="1">
            <a:off x="1490229" y="3578849"/>
            <a:ext cx="2867459" cy="1239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1" idx="1"/>
            <a:endCxn id="20" idx="4"/>
          </p:cNvCxnSpPr>
          <p:nvPr/>
        </p:nvCxnSpPr>
        <p:spPr>
          <a:xfrm rot="10800000" flipV="1">
            <a:off x="1204477" y="3578849"/>
            <a:ext cx="3153211" cy="3918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2"/>
            <a:endCxn id="12" idx="0"/>
          </p:cNvCxnSpPr>
          <p:nvPr/>
        </p:nvCxnSpPr>
        <p:spPr>
          <a:xfrm rot="16200000" flipH="1">
            <a:off x="4295669" y="3828390"/>
            <a:ext cx="428628" cy="90281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72001" y="3766374"/>
            <a:ext cx="14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Minimal distance</a:t>
            </a:r>
            <a:endParaRPr lang="zh-CN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643438" y="3444903"/>
            <a:ext cx="9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TestData</a:t>
            </a:r>
            <a:endParaRPr lang="zh-CN" altLang="en-US" dirty="0"/>
          </a:p>
        </p:txBody>
      </p:sp>
      <p:sp>
        <p:nvSpPr>
          <p:cNvPr id="32" name="菱形 31"/>
          <p:cNvSpPr/>
          <p:nvPr/>
        </p:nvSpPr>
        <p:spPr>
          <a:xfrm>
            <a:off x="4357686" y="3498481"/>
            <a:ext cx="214314" cy="160736"/>
          </a:xfrm>
          <a:prstGeom prst="diamond">
            <a:avLst/>
          </a:prstGeom>
          <a:solidFill>
            <a:srgbClr val="7030A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43175" y="1553758"/>
            <a:ext cx="357190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/>
              <a:t>Semantic Embedding Space</a:t>
            </a:r>
            <a:endParaRPr lang="zh-CN" altLang="en-US" sz="20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42910" y="1887269"/>
            <a:ext cx="7643866" cy="2752966"/>
            <a:chOff x="1142977" y="2944986"/>
            <a:chExt cx="6366861" cy="3670621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1142977" y="6612346"/>
              <a:ext cx="6366861" cy="326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16200000" flipV="1">
              <a:off x="-690413" y="4778376"/>
              <a:ext cx="3668991" cy="221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0" grpId="0"/>
      <p:bldP spid="23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Domain Shift – Self Training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Self-training is applied to tackle domain shift</a:t>
            </a:r>
          </a:p>
          <a:p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27064" y="1928808"/>
          <a:ext cx="2787680" cy="655578"/>
        </p:xfrm>
        <a:graphic>
          <a:graphicData uri="http://schemas.openxmlformats.org/presentationml/2006/ole">
            <p:oleObj spid="_x0000_s57396" name="Equation" r:id="rId3" imgW="1498600" imgH="469900" progId="Equation.DSMT4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14348" y="2616222"/>
          <a:ext cx="1071570" cy="307791"/>
        </p:xfrm>
        <a:graphic>
          <a:graphicData uri="http://schemas.openxmlformats.org/presentationml/2006/ole">
            <p:oleObj spid="_x0000_s57397" name="Equation" r:id="rId4" imgW="596900" imgH="22860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14480" y="2669801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is the KNN function</a:t>
            </a:r>
            <a:endParaRPr lang="zh-CN" altLang="en-US" dirty="0"/>
          </a:p>
        </p:txBody>
      </p:sp>
      <p:sp>
        <p:nvSpPr>
          <p:cNvPr id="9" name="菱形 8"/>
          <p:cNvSpPr/>
          <p:nvPr/>
        </p:nvSpPr>
        <p:spPr>
          <a:xfrm>
            <a:off x="5286380" y="2196701"/>
            <a:ext cx="324000" cy="270000"/>
          </a:xfrm>
          <a:prstGeom prst="diamond">
            <a:avLst/>
          </a:prstGeom>
          <a:solidFill>
            <a:srgbClr val="20AA0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714876" y="2786064"/>
            <a:ext cx="324000" cy="270000"/>
          </a:xfrm>
          <a:prstGeom prst="diamond">
            <a:avLst/>
          </a:prstGeom>
          <a:solidFill>
            <a:srgbClr val="92D05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858148" y="2893221"/>
            <a:ext cx="324000" cy="270000"/>
          </a:xfrm>
          <a:prstGeom prst="diamond">
            <a:avLst/>
          </a:prstGeom>
          <a:solidFill>
            <a:srgbClr val="FF000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6500826" y="2250279"/>
            <a:ext cx="324000" cy="270000"/>
          </a:xfrm>
          <a:prstGeom prst="diamond">
            <a:avLst/>
          </a:prstGeom>
          <a:solidFill>
            <a:srgbClr val="FF000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5286380" y="3911213"/>
            <a:ext cx="360000" cy="270000"/>
          </a:xfrm>
          <a:prstGeom prst="diamond">
            <a:avLst/>
          </a:prstGeom>
          <a:solidFill>
            <a:srgbClr val="FFFF0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087062" y="3794949"/>
            <a:ext cx="324000" cy="270000"/>
          </a:xfrm>
          <a:prstGeom prst="diamond">
            <a:avLst/>
          </a:prstGeom>
          <a:solidFill>
            <a:srgbClr val="7030A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6301244" y="3848528"/>
            <a:ext cx="324000" cy="270000"/>
          </a:xfrm>
          <a:prstGeom prst="diamond">
            <a:avLst/>
          </a:prstGeom>
          <a:solidFill>
            <a:srgbClr val="7030A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7286644" y="3482585"/>
            <a:ext cx="324000" cy="270000"/>
          </a:xfrm>
          <a:prstGeom prst="diamond">
            <a:avLst/>
          </a:prstGeom>
          <a:solidFill>
            <a:srgbClr val="7030A0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72066" y="273248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1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72132" y="214312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2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86578" y="219670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3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43900" y="283964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4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72396" y="342900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5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29806" y="40628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/>
              <a:t>6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57752" y="396479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8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72814" y="38485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sz="1100" dirty="0" smtClean="0"/>
              <a:t>7</a:t>
            </a:r>
            <a:endParaRPr lang="zh-CN" altLang="en-US" dirty="0"/>
          </a:p>
        </p:txBody>
      </p:sp>
      <p:sp>
        <p:nvSpPr>
          <p:cNvPr id="28" name="五角星 27"/>
          <p:cNvSpPr/>
          <p:nvPr/>
        </p:nvSpPr>
        <p:spPr>
          <a:xfrm>
            <a:off x="6215074" y="3214692"/>
            <a:ext cx="324000" cy="24300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28" idx="3"/>
            <a:endCxn id="16" idx="1"/>
          </p:cNvCxnSpPr>
          <p:nvPr/>
        </p:nvCxnSpPr>
        <p:spPr>
          <a:xfrm rot="16200000" flipH="1">
            <a:off x="6801975" y="3132914"/>
            <a:ext cx="159893" cy="8094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8" idx="2"/>
            <a:endCxn id="15" idx="0"/>
          </p:cNvCxnSpPr>
          <p:nvPr/>
        </p:nvCxnSpPr>
        <p:spPr>
          <a:xfrm rot="16200000" flipH="1">
            <a:off x="6174681" y="3559963"/>
            <a:ext cx="390836" cy="186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8" idx="2"/>
            <a:endCxn id="13" idx="0"/>
          </p:cNvCxnSpPr>
          <p:nvPr/>
        </p:nvCxnSpPr>
        <p:spPr>
          <a:xfrm rot="5400000">
            <a:off x="5644907" y="3279166"/>
            <a:ext cx="453521" cy="8105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8" idx="3"/>
            <a:endCxn id="14" idx="0"/>
          </p:cNvCxnSpPr>
          <p:nvPr/>
        </p:nvCxnSpPr>
        <p:spPr>
          <a:xfrm rot="16200000" flipH="1">
            <a:off x="6694501" y="3240387"/>
            <a:ext cx="337258" cy="771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8" idx="3"/>
          </p:cNvCxnSpPr>
          <p:nvPr/>
        </p:nvCxnSpPr>
        <p:spPr>
          <a:xfrm rot="16200000" flipH="1">
            <a:off x="6459196" y="3475691"/>
            <a:ext cx="185628" cy="14962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组合 36"/>
          <p:cNvGrpSpPr/>
          <p:nvPr/>
        </p:nvGrpSpPr>
        <p:grpSpPr>
          <a:xfrm>
            <a:off x="714348" y="3268270"/>
            <a:ext cx="3429024" cy="803678"/>
            <a:chOff x="714348" y="4357694"/>
            <a:chExt cx="3429024" cy="1071570"/>
          </a:xfrm>
        </p:grpSpPr>
        <p:sp>
          <p:nvSpPr>
            <p:cNvPr id="47" name="TextBox 46"/>
            <p:cNvSpPr txBox="1"/>
            <p:nvPr/>
          </p:nvSpPr>
          <p:spPr>
            <a:xfrm>
              <a:off x="714348" y="4429133"/>
              <a:ext cx="149791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4 NN example</a:t>
              </a:r>
              <a:endParaRPr lang="zh-CN" altLang="en-US" dirty="0"/>
            </a:p>
          </p:txBody>
        </p:sp>
        <p:graphicFrame>
          <p:nvGraphicFramePr>
            <p:cNvPr id="7173" name="Object 5"/>
            <p:cNvGraphicFramePr>
              <a:graphicFrameLocks noChangeAspect="1"/>
            </p:cNvGraphicFramePr>
            <p:nvPr/>
          </p:nvGraphicFramePr>
          <p:xfrm>
            <a:off x="820738" y="4894263"/>
            <a:ext cx="3262312" cy="520700"/>
          </p:xfrm>
          <a:graphic>
            <a:graphicData uri="http://schemas.openxmlformats.org/presentationml/2006/ole">
              <p:oleObj spid="_x0000_s57398" name="Equation" r:id="rId5" imgW="1752600" imgH="279400" progId="Equation.DSMT4">
                <p:embed/>
              </p:oleObj>
            </a:graphicData>
          </a:graphic>
        </p:graphicFrame>
        <p:sp>
          <p:nvSpPr>
            <p:cNvPr id="58" name="圆角矩形 57"/>
            <p:cNvSpPr/>
            <p:nvPr/>
          </p:nvSpPr>
          <p:spPr>
            <a:xfrm>
              <a:off x="714348" y="4357694"/>
              <a:ext cx="3429024" cy="1071570"/>
            </a:xfrm>
            <a:prstGeom prst="roundRect">
              <a:avLst>
                <a:gd name="adj" fmla="val 5476"/>
              </a:avLst>
            </a:prstGeom>
            <a:noFill/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圆角矩形 58"/>
          <p:cNvSpPr/>
          <p:nvPr/>
        </p:nvSpPr>
        <p:spPr>
          <a:xfrm>
            <a:off x="714348" y="1928808"/>
            <a:ext cx="3429024" cy="1071570"/>
          </a:xfrm>
          <a:prstGeom prst="roundRect">
            <a:avLst>
              <a:gd name="adj" fmla="val 5476"/>
            </a:avLst>
          </a:prstGeom>
          <a:noFill/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6643702" y="3750477"/>
          <a:ext cx="642942" cy="442023"/>
        </p:xfrm>
        <a:graphic>
          <a:graphicData uri="http://schemas.openxmlformats.org/presentationml/2006/ole">
            <p:oleObj spid="_x0000_s57399" name="Equation" r:id="rId6" imgW="304668" imgH="279279" progId="Equation.DSMT4">
              <p:embed/>
            </p:oleObj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6286512" y="2839642"/>
          <a:ext cx="642938" cy="441722"/>
        </p:xfrm>
        <a:graphic>
          <a:graphicData uri="http://schemas.openxmlformats.org/presentationml/2006/ole">
            <p:oleObj spid="_x0000_s57400" name="Equation" r:id="rId7" imgW="304668" imgH="279279" progId="Equation.DSMT4">
              <p:embed/>
            </p:oleObj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000628" y="1768072"/>
            <a:ext cx="3591516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/>
              <a:t>Semantic Embedding Space</a:t>
            </a:r>
            <a:endParaRPr lang="zh-CN" altLang="en-US" sz="20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500562" y="2208740"/>
            <a:ext cx="4214842" cy="2752966"/>
            <a:chOff x="1142977" y="2944986"/>
            <a:chExt cx="6366861" cy="3670621"/>
          </a:xfrm>
        </p:grpSpPr>
        <p:cxnSp>
          <p:nvCxnSpPr>
            <p:cNvPr id="37" name="直接箭头连接符 36"/>
            <p:cNvCxnSpPr/>
            <p:nvPr/>
          </p:nvCxnSpPr>
          <p:spPr>
            <a:xfrm>
              <a:off x="1142977" y="6612346"/>
              <a:ext cx="6366861" cy="326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rot="16200000" flipV="1">
              <a:off x="-690413" y="4778376"/>
              <a:ext cx="3668991" cy="221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349 0.0666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3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Domain Shift – Data Augmentation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158" y="1071552"/>
            <a:ext cx="336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Target Dataset Train (HMDB Train)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7159" y="2786064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Auxiliary Dataset Train (UCF)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86315" y="1017974"/>
            <a:ext cx="17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Augmented Train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714348" y="1446601"/>
            <a:ext cx="2571768" cy="1072166"/>
            <a:chOff x="1214414" y="2071678"/>
            <a:chExt cx="2571768" cy="1429554"/>
          </a:xfrm>
        </p:grpSpPr>
        <p:sp>
          <p:nvSpPr>
            <p:cNvPr id="11" name="圆角矩形 10"/>
            <p:cNvSpPr/>
            <p:nvPr/>
          </p:nvSpPr>
          <p:spPr>
            <a:xfrm>
              <a:off x="1214414" y="2071678"/>
              <a:ext cx="2571768" cy="1428760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菱形 3"/>
            <p:cNvSpPr/>
            <p:nvPr/>
          </p:nvSpPr>
          <p:spPr>
            <a:xfrm>
              <a:off x="1500166" y="2500306"/>
              <a:ext cx="214314" cy="214314"/>
            </a:xfrm>
            <a:prstGeom prst="diamond">
              <a:avLst/>
            </a:prstGeom>
            <a:solidFill>
              <a:srgbClr val="FFFF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1428728" y="2928934"/>
              <a:ext cx="214314" cy="214314"/>
            </a:xfrm>
            <a:prstGeom prst="diamond">
              <a:avLst/>
            </a:prstGeom>
            <a:solidFill>
              <a:srgbClr val="00B05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1857356" y="3000372"/>
              <a:ext cx="214314" cy="214314"/>
            </a:xfrm>
            <a:prstGeom prst="diamond">
              <a:avLst/>
            </a:prstGeom>
            <a:solidFill>
              <a:srgbClr val="7030A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五角星 6"/>
            <p:cNvSpPr/>
            <p:nvPr/>
          </p:nvSpPr>
          <p:spPr>
            <a:xfrm>
              <a:off x="2786050" y="3000372"/>
              <a:ext cx="252000" cy="252000"/>
            </a:xfrm>
            <a:prstGeom prst="star5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角星 7"/>
            <p:cNvSpPr/>
            <p:nvPr/>
          </p:nvSpPr>
          <p:spPr>
            <a:xfrm>
              <a:off x="3214678" y="2714620"/>
              <a:ext cx="252000" cy="25200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五角星 8"/>
            <p:cNvSpPr/>
            <p:nvPr/>
          </p:nvSpPr>
          <p:spPr>
            <a:xfrm>
              <a:off x="2643174" y="2571744"/>
              <a:ext cx="252000" cy="252000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57290" y="2143117"/>
              <a:ext cx="74411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Visual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7422" y="2143117"/>
              <a:ext cx="12062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Prototypes</a:t>
              </a:r>
              <a:endParaRPr lang="zh-CN" altLang="en-US" dirty="0"/>
            </a:p>
          </p:txBody>
        </p:sp>
        <p:cxnSp>
          <p:nvCxnSpPr>
            <p:cNvPr id="47" name="直接连接符 46"/>
            <p:cNvCxnSpPr/>
            <p:nvPr/>
          </p:nvCxnSpPr>
          <p:spPr>
            <a:xfrm rot="16200000" flipH="1">
              <a:off x="1572398" y="2786058"/>
              <a:ext cx="1428760" cy="15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714348" y="3161114"/>
            <a:ext cx="2571768" cy="1071570"/>
            <a:chOff x="500034" y="4429132"/>
            <a:chExt cx="2571768" cy="1428760"/>
          </a:xfrm>
        </p:grpSpPr>
        <p:sp>
          <p:nvSpPr>
            <p:cNvPr id="15" name="圆角矩形 14"/>
            <p:cNvSpPr/>
            <p:nvPr/>
          </p:nvSpPr>
          <p:spPr>
            <a:xfrm>
              <a:off x="500034" y="4429132"/>
              <a:ext cx="2571768" cy="1428760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菱形 15"/>
            <p:cNvSpPr/>
            <p:nvPr/>
          </p:nvSpPr>
          <p:spPr>
            <a:xfrm>
              <a:off x="785786" y="4857760"/>
              <a:ext cx="214314" cy="214314"/>
            </a:xfrm>
            <a:prstGeom prst="diamond">
              <a:avLst/>
            </a:prstGeom>
            <a:solidFill>
              <a:srgbClr val="00B0F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/>
          </p:nvSpPr>
          <p:spPr>
            <a:xfrm>
              <a:off x="714348" y="5286388"/>
              <a:ext cx="214314" cy="214314"/>
            </a:xfrm>
            <a:prstGeom prst="diamond">
              <a:avLst/>
            </a:prstGeom>
            <a:solidFill>
              <a:srgbClr val="FFC0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1142976" y="5357826"/>
              <a:ext cx="214314" cy="214314"/>
            </a:xfrm>
            <a:prstGeom prst="diamond">
              <a:avLst/>
            </a:prstGeom>
            <a:solidFill>
              <a:srgbClr val="FF00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五角星 18"/>
            <p:cNvSpPr/>
            <p:nvPr/>
          </p:nvSpPr>
          <p:spPr>
            <a:xfrm>
              <a:off x="2000232" y="5357826"/>
              <a:ext cx="252000" cy="252000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五角星 19"/>
            <p:cNvSpPr/>
            <p:nvPr/>
          </p:nvSpPr>
          <p:spPr>
            <a:xfrm>
              <a:off x="2428860" y="5072074"/>
              <a:ext cx="252000" cy="25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五角星 20"/>
            <p:cNvSpPr/>
            <p:nvPr/>
          </p:nvSpPr>
          <p:spPr>
            <a:xfrm>
              <a:off x="1857356" y="4929198"/>
              <a:ext cx="252000" cy="252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2910" y="4500571"/>
              <a:ext cx="7441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Visual</a:t>
              </a:r>
              <a:endParaRPr lang="zh-CN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3042" y="4500571"/>
              <a:ext cx="13740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Prototypes</a:t>
              </a:r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 rot="16200000" flipH="1">
              <a:off x="858018" y="5142718"/>
              <a:ext cx="1428760" cy="15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4000496" y="1393023"/>
            <a:ext cx="3429024" cy="1875248"/>
            <a:chOff x="3857620" y="2071678"/>
            <a:chExt cx="3429024" cy="2500330"/>
          </a:xfrm>
        </p:grpSpPr>
        <p:sp>
          <p:nvSpPr>
            <p:cNvPr id="26" name="圆角矩形 25"/>
            <p:cNvSpPr/>
            <p:nvPr/>
          </p:nvSpPr>
          <p:spPr>
            <a:xfrm>
              <a:off x="3857620" y="2071678"/>
              <a:ext cx="3429024" cy="2500330"/>
            </a:xfrm>
            <a:prstGeom prst="roundRect">
              <a:avLst>
                <a:gd name="adj" fmla="val 7229"/>
              </a:avLst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菱形 26"/>
            <p:cNvSpPr/>
            <p:nvPr/>
          </p:nvSpPr>
          <p:spPr>
            <a:xfrm>
              <a:off x="4071934" y="3286124"/>
              <a:ext cx="214314" cy="214314"/>
            </a:xfrm>
            <a:prstGeom prst="diamond">
              <a:avLst/>
            </a:prstGeom>
            <a:solidFill>
              <a:srgbClr val="FFFF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/>
          </p:nvSpPr>
          <p:spPr>
            <a:xfrm>
              <a:off x="4000496" y="3714752"/>
              <a:ext cx="214314" cy="214314"/>
            </a:xfrm>
            <a:prstGeom prst="diamond">
              <a:avLst/>
            </a:prstGeom>
            <a:solidFill>
              <a:srgbClr val="00B05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4429124" y="3786190"/>
              <a:ext cx="214314" cy="214314"/>
            </a:xfrm>
            <a:prstGeom prst="diamond">
              <a:avLst/>
            </a:prstGeom>
            <a:solidFill>
              <a:srgbClr val="7030A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五角星 29"/>
            <p:cNvSpPr/>
            <p:nvPr/>
          </p:nvSpPr>
          <p:spPr>
            <a:xfrm>
              <a:off x="6286512" y="3786190"/>
              <a:ext cx="252000" cy="252000"/>
            </a:xfrm>
            <a:prstGeom prst="star5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五角星 30"/>
            <p:cNvSpPr/>
            <p:nvPr/>
          </p:nvSpPr>
          <p:spPr>
            <a:xfrm>
              <a:off x="6786578" y="3571876"/>
              <a:ext cx="252000" cy="25200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五角星 31"/>
            <p:cNvSpPr/>
            <p:nvPr/>
          </p:nvSpPr>
          <p:spPr>
            <a:xfrm>
              <a:off x="6143636" y="3357562"/>
              <a:ext cx="252000" cy="252000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>
              <a:off x="5143504" y="3214686"/>
              <a:ext cx="78581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29058" y="2214554"/>
              <a:ext cx="7441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Visual</a:t>
              </a:r>
              <a:endParaRPr lang="zh-CN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57884" y="2214554"/>
              <a:ext cx="12062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Prototypes</a:t>
              </a:r>
              <a:endParaRPr lang="zh-CN" altLang="en-US" dirty="0"/>
            </a:p>
          </p:txBody>
        </p:sp>
        <p:sp>
          <p:nvSpPr>
            <p:cNvPr id="38" name="菱形 37"/>
            <p:cNvSpPr/>
            <p:nvPr/>
          </p:nvSpPr>
          <p:spPr>
            <a:xfrm>
              <a:off x="4357686" y="2928934"/>
              <a:ext cx="214314" cy="214314"/>
            </a:xfrm>
            <a:prstGeom prst="diamond">
              <a:avLst/>
            </a:prstGeom>
            <a:solidFill>
              <a:srgbClr val="00B0F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4500562" y="3429000"/>
              <a:ext cx="214314" cy="214314"/>
            </a:xfrm>
            <a:prstGeom prst="diamond">
              <a:avLst/>
            </a:prstGeom>
            <a:solidFill>
              <a:srgbClr val="FFC0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菱形 41"/>
            <p:cNvSpPr/>
            <p:nvPr/>
          </p:nvSpPr>
          <p:spPr>
            <a:xfrm>
              <a:off x="4714876" y="4071942"/>
              <a:ext cx="214314" cy="214314"/>
            </a:xfrm>
            <a:prstGeom prst="diamond">
              <a:avLst/>
            </a:prstGeom>
            <a:solidFill>
              <a:srgbClr val="FF0000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五角星 42"/>
            <p:cNvSpPr/>
            <p:nvPr/>
          </p:nvSpPr>
          <p:spPr>
            <a:xfrm>
              <a:off x="6572264" y="4071942"/>
              <a:ext cx="252000" cy="252000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五角星 43"/>
            <p:cNvSpPr/>
            <p:nvPr/>
          </p:nvSpPr>
          <p:spPr>
            <a:xfrm>
              <a:off x="6858016" y="3071810"/>
              <a:ext cx="252000" cy="25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6429388" y="2857496"/>
              <a:ext cx="252000" cy="252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0593" name="Object 1"/>
            <p:cNvGraphicFramePr>
              <a:graphicFrameLocks noChangeAspect="1"/>
            </p:cNvGraphicFramePr>
            <p:nvPr/>
          </p:nvGraphicFramePr>
          <p:xfrm>
            <a:off x="4786314" y="2643182"/>
            <a:ext cx="1179867" cy="428628"/>
          </p:xfrm>
          <a:graphic>
            <a:graphicData uri="http://schemas.openxmlformats.org/presentationml/2006/ole">
              <p:oleObj spid="_x0000_s110603" name="Equation" r:id="rId4" imgW="558558" imgH="203112" progId="Equation.DSMT4">
                <p:embed/>
              </p:oleObj>
            </a:graphicData>
          </a:graphic>
        </p:graphicFrame>
      </p:grpSp>
      <p:cxnSp>
        <p:nvCxnSpPr>
          <p:cNvPr id="53" name="直接箭头连接符 52"/>
          <p:cNvCxnSpPr/>
          <p:nvPr/>
        </p:nvCxnSpPr>
        <p:spPr>
          <a:xfrm>
            <a:off x="3286116" y="1982387"/>
            <a:ext cx="714380" cy="119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形状 54"/>
          <p:cNvCxnSpPr/>
          <p:nvPr/>
        </p:nvCxnSpPr>
        <p:spPr>
          <a:xfrm flipV="1">
            <a:off x="3286116" y="3268271"/>
            <a:ext cx="2500330" cy="428628"/>
          </a:xfrm>
          <a:prstGeom prst="bentConnector3">
            <a:avLst>
              <a:gd name="adj1" fmla="val 100031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6215074" y="3696898"/>
            <a:ext cx="2571768" cy="1072166"/>
            <a:chOff x="1214414" y="2071678"/>
            <a:chExt cx="2571768" cy="1429554"/>
          </a:xfrm>
        </p:grpSpPr>
        <p:sp>
          <p:nvSpPr>
            <p:cNvPr id="54" name="圆角矩形 53"/>
            <p:cNvSpPr/>
            <p:nvPr/>
          </p:nvSpPr>
          <p:spPr>
            <a:xfrm>
              <a:off x="1214414" y="2071678"/>
              <a:ext cx="2571768" cy="1428760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菱形 55"/>
            <p:cNvSpPr/>
            <p:nvPr/>
          </p:nvSpPr>
          <p:spPr>
            <a:xfrm>
              <a:off x="1500166" y="2500306"/>
              <a:ext cx="214314" cy="214314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五角星 58"/>
            <p:cNvSpPr/>
            <p:nvPr/>
          </p:nvSpPr>
          <p:spPr>
            <a:xfrm>
              <a:off x="2786050" y="3000372"/>
              <a:ext cx="252000" cy="252000"/>
            </a:xfrm>
            <a:prstGeom prst="star5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五角星 59"/>
            <p:cNvSpPr/>
            <p:nvPr/>
          </p:nvSpPr>
          <p:spPr>
            <a:xfrm>
              <a:off x="3214678" y="2714620"/>
              <a:ext cx="252000" cy="2520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五角星 60"/>
            <p:cNvSpPr/>
            <p:nvPr/>
          </p:nvSpPr>
          <p:spPr>
            <a:xfrm>
              <a:off x="2643174" y="2571744"/>
              <a:ext cx="252000" cy="252000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357290" y="2143117"/>
              <a:ext cx="74411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Visual</a:t>
              </a:r>
              <a:endParaRPr lang="zh-CN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57422" y="2143117"/>
              <a:ext cx="12062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Prototypes</a:t>
              </a:r>
              <a:endParaRPr lang="zh-CN" altLang="en-US" dirty="0"/>
            </a:p>
          </p:txBody>
        </p:sp>
        <p:cxnSp>
          <p:nvCxnSpPr>
            <p:cNvPr id="64" name="直接连接符 63"/>
            <p:cNvCxnSpPr/>
            <p:nvPr/>
          </p:nvCxnSpPr>
          <p:spPr>
            <a:xfrm rot="16200000" flipH="1">
              <a:off x="1572398" y="2786058"/>
              <a:ext cx="1428760" cy="15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菱形 75"/>
          <p:cNvSpPr/>
          <p:nvPr/>
        </p:nvSpPr>
        <p:spPr>
          <a:xfrm>
            <a:off x="6858016" y="4125526"/>
            <a:ext cx="214314" cy="160736"/>
          </a:xfrm>
          <a:prstGeom prst="diamond">
            <a:avLst/>
          </a:prstGeom>
          <a:solidFill>
            <a:schemeClr val="bg1">
              <a:lumMod val="50000"/>
            </a:schemeClr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菱形 76"/>
          <p:cNvSpPr/>
          <p:nvPr/>
        </p:nvSpPr>
        <p:spPr>
          <a:xfrm>
            <a:off x="6572264" y="4339840"/>
            <a:ext cx="214314" cy="160736"/>
          </a:xfrm>
          <a:prstGeom prst="diamond">
            <a:avLst/>
          </a:prstGeom>
          <a:solidFill>
            <a:schemeClr val="bg1">
              <a:lumMod val="50000"/>
            </a:schemeClr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菱形 77"/>
          <p:cNvSpPr/>
          <p:nvPr/>
        </p:nvSpPr>
        <p:spPr>
          <a:xfrm>
            <a:off x="6929454" y="4446997"/>
            <a:ext cx="214314" cy="160736"/>
          </a:xfrm>
          <a:prstGeom prst="diamond">
            <a:avLst/>
          </a:prstGeom>
          <a:solidFill>
            <a:schemeClr val="bg1">
              <a:lumMod val="50000"/>
            </a:schemeClr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75595" y="4803998"/>
            <a:ext cx="313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Target Dataset Test(HMDB Test)</a:t>
            </a:r>
            <a:endParaRPr lang="zh-CN" altLang="en-US" dirty="0"/>
          </a:p>
        </p:txBody>
      </p:sp>
      <p:sp>
        <p:nvSpPr>
          <p:cNvPr id="80" name="右箭头 79"/>
          <p:cNvSpPr/>
          <p:nvPr/>
        </p:nvSpPr>
        <p:spPr>
          <a:xfrm>
            <a:off x="5286380" y="2250279"/>
            <a:ext cx="785818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1500166" y="1875229"/>
            <a:ext cx="642942" cy="309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乘号 65"/>
          <p:cNvSpPr/>
          <p:nvPr/>
        </p:nvSpPr>
        <p:spPr>
          <a:xfrm>
            <a:off x="1571604" y="1821651"/>
            <a:ext cx="500066" cy="428628"/>
          </a:xfrm>
          <a:prstGeom prst="mathMultiply">
            <a:avLst>
              <a:gd name="adj1" fmla="val 57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18125 0.35694 " pathEditMode="relative" ptsTypes="AA">
                                      <p:cBhvr>
                                        <p:cTn id="2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65" grpId="1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	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200" b="1" dirty="0" smtClean="0"/>
              <a:t>Dataset:</a:t>
            </a:r>
          </a:p>
          <a:p>
            <a:r>
              <a:rPr lang="en-US" altLang="zh-CN" sz="2000" dirty="0" smtClean="0"/>
              <a:t>HMDB51 – 51 classes 6766 videos</a:t>
            </a:r>
          </a:p>
          <a:p>
            <a:r>
              <a:rPr lang="en-US" altLang="zh-CN" sz="2000" dirty="0" smtClean="0"/>
              <a:t>UCF101 – 101 classes 13320 videos</a:t>
            </a:r>
          </a:p>
          <a:p>
            <a:r>
              <a:rPr lang="en-US" altLang="zh-CN" sz="3200" b="1" dirty="0" smtClean="0"/>
              <a:t>Feature:</a:t>
            </a:r>
          </a:p>
          <a:p>
            <a:r>
              <a:rPr lang="en-US" altLang="zh-CN" sz="2000" dirty="0" smtClean="0"/>
              <a:t>Improved Trajectory Feature [1]</a:t>
            </a:r>
          </a:p>
          <a:p>
            <a:r>
              <a:rPr lang="en-US" altLang="zh-CN" sz="2000" dirty="0" smtClean="0"/>
              <a:t>Bag of Words encoding</a:t>
            </a:r>
          </a:p>
          <a:p>
            <a:r>
              <a:rPr lang="en-US" altLang="zh-CN" sz="2800" b="1" dirty="0" smtClean="0"/>
              <a:t>Semantic Embedding Space:</a:t>
            </a:r>
          </a:p>
          <a:p>
            <a:r>
              <a:rPr lang="en-US" altLang="zh-CN" sz="2000" dirty="0" smtClean="0"/>
              <a:t>Skip-gram neural network model trained on Google News Dataset</a:t>
            </a:r>
          </a:p>
          <a:p>
            <a:r>
              <a:rPr lang="en-US" altLang="zh-CN" sz="2000" dirty="0" smtClean="0"/>
              <a:t>300 dimension word vector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4768469"/>
            <a:ext cx="553709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smtClean="0"/>
              <a:t>[1] Wang</a:t>
            </a:r>
            <a:r>
              <a:rPr lang="en-US" sz="1050" dirty="0"/>
              <a:t>, </a:t>
            </a:r>
            <a:r>
              <a:rPr lang="en-US" sz="1050" dirty="0" err="1"/>
              <a:t>Heng</a:t>
            </a:r>
            <a:r>
              <a:rPr lang="en-US" sz="1050" dirty="0"/>
              <a:t>, and </a:t>
            </a:r>
            <a:r>
              <a:rPr lang="en-US" sz="1050" dirty="0" err="1"/>
              <a:t>Cordelia</a:t>
            </a:r>
            <a:r>
              <a:rPr lang="en-US" sz="1050" dirty="0"/>
              <a:t> </a:t>
            </a:r>
            <a:r>
              <a:rPr lang="en-US" sz="1050" dirty="0" err="1"/>
              <a:t>Schmid</a:t>
            </a:r>
            <a:r>
              <a:rPr lang="en-US" sz="1050" dirty="0"/>
              <a:t>. "Action recognition with improved trajectories</a:t>
            </a:r>
            <a:r>
              <a:rPr lang="en-US" sz="1050" dirty="0" smtClean="0"/>
              <a:t>.“</a:t>
            </a:r>
            <a:r>
              <a:rPr lang="en-US" sz="1050" dirty="0"/>
              <a:t> </a:t>
            </a:r>
            <a:r>
              <a:rPr lang="en-US" sz="1050" i="1" dirty="0" smtClean="0"/>
              <a:t>ICCV 2013</a:t>
            </a:r>
            <a:r>
              <a:rPr lang="en-US" sz="1050" dirty="0" smtClean="0"/>
              <a:t>.</a:t>
            </a:r>
            <a:endParaRPr lang="zh-CN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-32" y="4953063"/>
            <a:ext cx="7635424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smtClean="0"/>
              <a:t>[2] </a:t>
            </a:r>
            <a:r>
              <a:rPr lang="en-US" sz="1050" dirty="0" err="1" smtClean="0"/>
              <a:t>Perronnin</a:t>
            </a:r>
            <a:r>
              <a:rPr lang="en-US" sz="1050" dirty="0"/>
              <a:t>, </a:t>
            </a:r>
            <a:r>
              <a:rPr lang="en-US" sz="1050" dirty="0" err="1"/>
              <a:t>Florent</a:t>
            </a:r>
            <a:r>
              <a:rPr lang="en-US" sz="1050" dirty="0"/>
              <a:t>, Jorge </a:t>
            </a:r>
            <a:r>
              <a:rPr lang="en-US" sz="1050" dirty="0" err="1"/>
              <a:t>Sánchez</a:t>
            </a:r>
            <a:r>
              <a:rPr lang="en-US" sz="1050" dirty="0"/>
              <a:t>, and Thomas </a:t>
            </a:r>
            <a:r>
              <a:rPr lang="en-US" sz="1050" dirty="0" err="1"/>
              <a:t>Mensink</a:t>
            </a:r>
            <a:r>
              <a:rPr lang="en-US" sz="1050" dirty="0"/>
              <a:t>. "Improving the fisher kernel for large-scale image classification." </a:t>
            </a:r>
            <a:r>
              <a:rPr lang="en-US" sz="1050" i="1" dirty="0" smtClean="0"/>
              <a:t>ECCV 2010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Zeroshot</a:t>
            </a:r>
            <a:r>
              <a:rPr lang="en-US" altLang="zh-CN" dirty="0" smtClean="0"/>
              <a:t> Recognition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b="1" dirty="0" err="1" smtClean="0"/>
              <a:t>DataSplits</a:t>
            </a:r>
            <a:r>
              <a:rPr lang="en-US" altLang="zh-CN" sz="2800" dirty="0" smtClean="0"/>
              <a:t>: Random 50/50 split, 30 times</a:t>
            </a:r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 smtClean="0"/>
          </a:p>
          <a:p>
            <a:endParaRPr lang="en-US" altLang="zh-CN" sz="2800" b="1" dirty="0" smtClean="0"/>
          </a:p>
          <a:p>
            <a:r>
              <a:rPr lang="en-US" altLang="zh-CN" sz="2800" b="1" dirty="0" smtClean="0"/>
              <a:t>Evaluation</a:t>
            </a:r>
            <a:r>
              <a:rPr lang="en-US" altLang="zh-CN" sz="2800" dirty="0" smtClean="0"/>
              <a:t>:  Average + Deviation Mean Classification Accuracy</a:t>
            </a:r>
            <a:endParaRPr lang="en-US" altLang="zh-CN" sz="2000" dirty="0" smtClean="0"/>
          </a:p>
          <a:p>
            <a:pPr lvl="6"/>
            <a:endParaRPr lang="en-US" altLang="zh-CN" sz="1100" dirty="0" smtClean="0"/>
          </a:p>
          <a:p>
            <a:endParaRPr lang="zh-CN" alt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74963974"/>
              </p:ext>
            </p:extLst>
          </p:nvPr>
        </p:nvGraphicFramePr>
        <p:xfrm>
          <a:off x="1547664" y="192367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Testing</a:t>
                      </a:r>
                      <a:r>
                        <a:rPr lang="en-US" baseline="0" dirty="0" smtClean="0"/>
                        <a:t> Classes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HMDB51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UCF101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Zeroshot</a:t>
            </a:r>
            <a:r>
              <a:rPr lang="en-US" altLang="zh-CN" dirty="0" smtClean="0"/>
              <a:t> Experiment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3300" b="1" dirty="0" smtClean="0"/>
              <a:t>Models</a:t>
            </a:r>
          </a:p>
          <a:p>
            <a:endParaRPr lang="en-US" altLang="zh-CN" sz="2800" b="1" dirty="0" smtClean="0"/>
          </a:p>
          <a:p>
            <a:r>
              <a:rPr lang="en-US" altLang="zh-CN" sz="3000" b="1" dirty="0" smtClean="0"/>
              <a:t>Baselines:</a:t>
            </a:r>
          </a:p>
          <a:p>
            <a:r>
              <a:rPr lang="en-US" altLang="zh-CN" sz="3000" dirty="0" smtClean="0"/>
              <a:t>Random Guess</a:t>
            </a:r>
          </a:p>
          <a:p>
            <a:r>
              <a:rPr lang="en-US" altLang="zh-CN" sz="3000" dirty="0" smtClean="0"/>
              <a:t>Nearest </a:t>
            </a:r>
            <a:r>
              <a:rPr lang="en-US" altLang="zh-CN" sz="3000" dirty="0" err="1" smtClean="0"/>
              <a:t>Neighbour</a:t>
            </a:r>
            <a:r>
              <a:rPr lang="en-US" altLang="zh-CN" sz="3000" dirty="0" smtClean="0"/>
              <a:t> Classifier (NN)</a:t>
            </a:r>
          </a:p>
          <a:p>
            <a:r>
              <a:rPr lang="en-US" altLang="zh-CN" sz="3000" dirty="0" smtClean="0"/>
              <a:t>NN with Self-Training (NN+ST)</a:t>
            </a:r>
          </a:p>
          <a:p>
            <a:r>
              <a:rPr lang="en-US" altLang="zh-CN" sz="3000" dirty="0" smtClean="0"/>
              <a:t>NN with Data Augmentation (NN + Aux)</a:t>
            </a:r>
          </a:p>
          <a:p>
            <a:r>
              <a:rPr lang="en-US" altLang="zh-CN" sz="3000" dirty="0" smtClean="0"/>
              <a:t>NN with ST and Aux (</a:t>
            </a:r>
            <a:r>
              <a:rPr lang="en-US" altLang="zh-CN" sz="3000" dirty="0" err="1" smtClean="0"/>
              <a:t>NN+ST+Aux</a:t>
            </a:r>
            <a:r>
              <a:rPr lang="en-US" altLang="zh-CN" sz="3000" dirty="0" smtClean="0"/>
              <a:t>)</a:t>
            </a:r>
          </a:p>
          <a:p>
            <a:endParaRPr lang="en-US" altLang="zh-CN" sz="3000" dirty="0" smtClean="0"/>
          </a:p>
          <a:p>
            <a:r>
              <a:rPr lang="en-US" altLang="zh-CN" sz="3000" b="1" dirty="0" smtClean="0"/>
              <a:t>Comparison of models</a:t>
            </a:r>
            <a:r>
              <a:rPr lang="en-US" altLang="zh-CN" sz="3000" dirty="0" smtClean="0"/>
              <a:t>:</a:t>
            </a:r>
          </a:p>
          <a:p>
            <a:r>
              <a:rPr lang="en-US" altLang="zh-CN" sz="3000" dirty="0" smtClean="0"/>
              <a:t>Direct Attribute Prediction (DAP)</a:t>
            </a:r>
          </a:p>
          <a:p>
            <a:r>
              <a:rPr lang="en-US" altLang="zh-CN" sz="3000" dirty="0" smtClean="0"/>
              <a:t>Indirect Attribute Prediction (IAP)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Zeroshot</a:t>
            </a:r>
            <a:r>
              <a:rPr lang="en-US" altLang="zh-CN" dirty="0" smtClean="0"/>
              <a:t> Experiment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Quantitative Evaluation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 l="1826" t="15972" r="78545" b="51388"/>
          <a:stretch>
            <a:fillRect/>
          </a:stretch>
        </p:blipFill>
        <p:spPr bwMode="auto">
          <a:xfrm>
            <a:off x="928662" y="1714494"/>
            <a:ext cx="7143800" cy="292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Zero-Shot Action Recognition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Can we use videos from seen class to help predict  videos from unseen classes?</a:t>
            </a:r>
            <a:endParaRPr lang="zh-CN" altLang="en-US" sz="2000" dirty="0"/>
          </a:p>
        </p:txBody>
      </p:sp>
      <p:sp>
        <p:nvSpPr>
          <p:cNvPr id="13" name="圆角矩形 12"/>
          <p:cNvSpPr/>
          <p:nvPr/>
        </p:nvSpPr>
        <p:spPr>
          <a:xfrm>
            <a:off x="4981578" y="1775216"/>
            <a:ext cx="4000528" cy="3161132"/>
          </a:xfrm>
          <a:prstGeom prst="roundRect">
            <a:avLst>
              <a:gd name="adj" fmla="val 2536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4286248" y="3025382"/>
            <a:ext cx="598491" cy="75009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56693" y="1853914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Unknown Classes</a:t>
            </a:r>
            <a:endParaRPr lang="zh-CN" altLang="en-US" dirty="0"/>
          </a:p>
        </p:txBody>
      </p:sp>
      <p:pic>
        <p:nvPicPr>
          <p:cNvPr id="23" name="Picture 2" descr="F:\Dropbox\ICIP15\Slides\Figures\Shotpu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732486"/>
            <a:ext cx="2643206" cy="1486804"/>
          </a:xfrm>
          <a:prstGeom prst="rect">
            <a:avLst/>
          </a:prstGeom>
          <a:noFill/>
        </p:spPr>
      </p:pic>
      <p:grpSp>
        <p:nvGrpSpPr>
          <p:cNvPr id="30" name="组合 29"/>
          <p:cNvGrpSpPr/>
          <p:nvPr/>
        </p:nvGrpSpPr>
        <p:grpSpPr>
          <a:xfrm>
            <a:off x="266670" y="1793076"/>
            <a:ext cx="3948140" cy="3189707"/>
            <a:chOff x="266670" y="2390768"/>
            <a:chExt cx="3948140" cy="4252942"/>
          </a:xfrm>
        </p:grpSpPr>
        <p:sp>
          <p:nvSpPr>
            <p:cNvPr id="12" name="圆角矩形 11"/>
            <p:cNvSpPr/>
            <p:nvPr/>
          </p:nvSpPr>
          <p:spPr>
            <a:xfrm>
              <a:off x="266670" y="2390768"/>
              <a:ext cx="3948140" cy="4252942"/>
            </a:xfrm>
            <a:prstGeom prst="roundRect">
              <a:avLst>
                <a:gd name="adj" fmla="val 255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95364" y="2488164"/>
              <a:ext cx="155555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Known Classes</a:t>
              </a:r>
              <a:endParaRPr lang="zh-CN" altLang="en-US" dirty="0"/>
            </a:p>
          </p:txBody>
        </p:sp>
        <p:pic>
          <p:nvPicPr>
            <p:cNvPr id="21" name="Picture 1" descr="F:\Dropbox\ICIP15\Slides\Figures\HammerThrow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1472" y="2857496"/>
              <a:ext cx="2190764" cy="1643074"/>
            </a:xfrm>
            <a:prstGeom prst="rect">
              <a:avLst/>
            </a:prstGeom>
            <a:noFill/>
          </p:spPr>
        </p:pic>
        <p:pic>
          <p:nvPicPr>
            <p:cNvPr id="22" name="Picture 2" descr="F:\Dropbox\ICIP15\Slides\Figures\DiscusThrow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1471" y="4714884"/>
              <a:ext cx="2190767" cy="1643074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3079563" y="5214950"/>
              <a:ext cx="100380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Hammer</a:t>
              </a:r>
            </a:p>
            <a:p>
              <a:pPr algn="ctr"/>
              <a:r>
                <a:rPr lang="en-US" altLang="zh-CN" dirty="0" smtClean="0"/>
                <a:t>Throw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71637" y="3429000"/>
              <a:ext cx="854786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Discus</a:t>
              </a:r>
            </a:p>
            <a:p>
              <a:pPr algn="ctr"/>
              <a:r>
                <a:rPr lang="en-US" altLang="zh-CN" dirty="0" smtClean="0"/>
                <a:t>Throw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80545" y="246459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Shot-Put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643570" y="2732486"/>
            <a:ext cx="2714644" cy="1500198"/>
            <a:chOff x="359826" y="5138454"/>
            <a:chExt cx="1571636" cy="1071570"/>
          </a:xfrm>
        </p:grpSpPr>
        <p:sp>
          <p:nvSpPr>
            <p:cNvPr id="28" name="矩形 27"/>
            <p:cNvSpPr/>
            <p:nvPr/>
          </p:nvSpPr>
          <p:spPr>
            <a:xfrm>
              <a:off x="359826" y="5138454"/>
              <a:ext cx="1571636" cy="10715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乘号 28"/>
            <p:cNvSpPr/>
            <p:nvPr/>
          </p:nvSpPr>
          <p:spPr>
            <a:xfrm>
              <a:off x="717016" y="5209892"/>
              <a:ext cx="914400" cy="914400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6" grpId="0" animBg="1"/>
      <p:bldP spid="1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Insight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394472"/>
          </a:xfrm>
        </p:spPr>
        <p:txBody>
          <a:bodyPr/>
          <a:lstStyle/>
          <a:p>
            <a:r>
              <a:rPr lang="en-US" altLang="zh-CN" dirty="0" smtClean="0"/>
              <a:t>Qualitative Insight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208" t="10565" r="83381" b="36612"/>
          <a:stretch>
            <a:fillRect/>
          </a:stretch>
        </p:blipFill>
        <p:spPr bwMode="auto">
          <a:xfrm>
            <a:off x="571472" y="915566"/>
            <a:ext cx="3790416" cy="377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619" t="10565" r="71354" b="36612"/>
          <a:stretch>
            <a:fillRect/>
          </a:stretch>
        </p:blipFill>
        <p:spPr bwMode="auto">
          <a:xfrm>
            <a:off x="4699000" y="915567"/>
            <a:ext cx="4108707" cy="377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42976" y="4654157"/>
            <a:ext cx="23544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Without Augmentation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8" y="4639870"/>
            <a:ext cx="20338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With Augmentation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Exploited a semantic embedding model for </a:t>
            </a:r>
            <a:r>
              <a:rPr lang="en-US" altLang="zh-CN" sz="2000" dirty="0" err="1" smtClean="0"/>
              <a:t>zeroshot</a:t>
            </a:r>
            <a:r>
              <a:rPr lang="en-US" altLang="zh-CN" sz="2000" dirty="0" smtClean="0"/>
              <a:t> action recognition and detection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We experimented on 2 popular action/event dataset for </a:t>
            </a:r>
            <a:r>
              <a:rPr lang="en-US" altLang="zh-CN" sz="2000" dirty="0" err="1" smtClean="0"/>
              <a:t>zeroshot</a:t>
            </a:r>
            <a:r>
              <a:rPr lang="en-US" altLang="zh-CN" sz="2000" dirty="0" smtClean="0"/>
              <a:t> learning.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We proposed the first </a:t>
            </a:r>
            <a:r>
              <a:rPr lang="en-US" altLang="zh-CN" sz="2000" dirty="0" err="1" smtClean="0"/>
              <a:t>zeroshot</a:t>
            </a:r>
            <a:r>
              <a:rPr lang="en-US" altLang="zh-CN" sz="2000" dirty="0" smtClean="0"/>
              <a:t> data splits for 2 action/event dataset</a:t>
            </a:r>
          </a:p>
          <a:p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707654"/>
            <a:ext cx="2808312" cy="857250"/>
          </a:xfrm>
        </p:spPr>
        <p:txBody>
          <a:bodyPr>
            <a:normAutofit/>
          </a:bodyPr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 l="12097" t="5556" r="69872" b="40972"/>
          <a:stretch>
            <a:fillRect/>
          </a:stretch>
        </p:blipFill>
        <p:spPr bwMode="auto">
          <a:xfrm>
            <a:off x="1857356" y="321453"/>
            <a:ext cx="5643602" cy="412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786183" y="4390878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Scan Me</a:t>
            </a:r>
            <a:endParaRPr lang="zh-CN" alt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860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Multishot</a:t>
            </a:r>
            <a:r>
              <a:rPr lang="en-US" altLang="zh-CN" dirty="0" smtClean="0"/>
              <a:t> Experiment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err="1" smtClean="0"/>
              <a:t>DataSplits</a:t>
            </a:r>
            <a:r>
              <a:rPr lang="en-US" altLang="zh-CN" sz="2000" dirty="0" smtClean="0"/>
              <a:t>: Standard data splits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Evaluation</a:t>
            </a:r>
            <a:r>
              <a:rPr lang="en-US" altLang="zh-CN" sz="2000" dirty="0" smtClean="0"/>
              <a:t>: </a:t>
            </a:r>
          </a:p>
          <a:p>
            <a:r>
              <a:rPr lang="en-US" altLang="zh-CN" sz="1800" dirty="0" smtClean="0"/>
              <a:t>Mean Category Accuracy: HMDB51, UCF101</a:t>
            </a:r>
          </a:p>
          <a:p>
            <a:endParaRPr lang="en-US" altLang="zh-CN" sz="1800" dirty="0" smtClean="0"/>
          </a:p>
          <a:p>
            <a:r>
              <a:rPr lang="en-US" altLang="zh-CN" sz="2000" b="1" dirty="0" smtClean="0"/>
              <a:t>Comparison of models</a:t>
            </a:r>
            <a:r>
              <a:rPr lang="en-US" altLang="zh-CN" sz="2000" dirty="0" smtClean="0"/>
              <a:t>:</a:t>
            </a:r>
          </a:p>
          <a:p>
            <a:r>
              <a:rPr lang="en-US" altLang="zh-CN" sz="1800" dirty="0" smtClean="0"/>
              <a:t>(1) Low-level feature direct SVM classifier</a:t>
            </a:r>
          </a:p>
          <a:p>
            <a:r>
              <a:rPr lang="en-US" altLang="zh-CN" sz="1800" dirty="0" smtClean="0"/>
              <a:t>(2) Human labeled attribute</a:t>
            </a:r>
          </a:p>
          <a:p>
            <a:r>
              <a:rPr lang="en-US" altLang="zh-CN" sz="1800" dirty="0" smtClean="0"/>
              <a:t>(3) Embedding linear SVM classifier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Multishot</a:t>
            </a:r>
            <a:r>
              <a:rPr lang="en-US" altLang="zh-CN" dirty="0" smtClean="0"/>
              <a:t> Experiment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Quantitative Analysis</a:t>
            </a:r>
            <a:endParaRPr lang="zh-CN" altLang="en-US" dirty="0"/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/>
          <a:srcRect l="10499" t="37500" r="68046" b="43055"/>
          <a:stretch>
            <a:fillRect/>
          </a:stretch>
        </p:blipFill>
        <p:spPr bwMode="auto">
          <a:xfrm>
            <a:off x="357159" y="2089543"/>
            <a:ext cx="8393965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Conventional Approaches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Human </a:t>
            </a:r>
            <a:r>
              <a:rPr lang="en-US" altLang="zh-CN" dirty="0" err="1" smtClean="0"/>
              <a:t>Labelled</a:t>
            </a:r>
            <a:r>
              <a:rPr lang="en-US" altLang="zh-CN" dirty="0" smtClean="0"/>
              <a:t> Attributes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87040" y="-160753"/>
            <a:ext cx="407139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Approaches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Human labelled attributes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7040" y="2839642"/>
            <a:ext cx="385762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Limitations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Manual label is costly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Ontological problem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Incompatible with other attribute sets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85720" y="1923255"/>
            <a:ext cx="2428892" cy="1850588"/>
            <a:chOff x="199292" y="2275445"/>
            <a:chExt cx="2095201" cy="2128463"/>
          </a:xfrm>
        </p:grpSpPr>
        <p:pic>
          <p:nvPicPr>
            <p:cNvPr id="1027" name="Picture 3" descr="F:\Dropbox\Stage2\ICIP\Image\AW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2275445"/>
              <a:ext cx="2080211" cy="171451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99292" y="4049917"/>
              <a:ext cx="1734333" cy="353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 smtClean="0"/>
                <a:t>Lampert</a:t>
              </a:r>
              <a:r>
                <a:rPr lang="en-US" altLang="zh-CN" sz="1400" dirty="0" smtClean="0"/>
                <a:t> </a:t>
              </a:r>
              <a:r>
                <a:rPr lang="en-US" altLang="zh-CN" sz="1400" dirty="0" err="1" smtClean="0"/>
                <a:t>etal</a:t>
              </a:r>
              <a:r>
                <a:rPr lang="en-US" altLang="zh-CN" sz="1400" dirty="0" smtClean="0"/>
                <a:t>. CVPR09 [1]</a:t>
              </a:r>
              <a:endParaRPr lang="zh-CN" altLang="en-US" sz="1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28926" y="1976833"/>
            <a:ext cx="2854045" cy="1777396"/>
            <a:chOff x="2285984" y="1857364"/>
            <a:chExt cx="2514166" cy="2087644"/>
          </a:xfrm>
        </p:grpSpPr>
        <p:pic>
          <p:nvPicPr>
            <p:cNvPr id="1028" name="Picture 4" descr="F:\Dropbox\Stage2\ICIP\Image\HumanActionAtt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5984" y="1857364"/>
              <a:ext cx="2514166" cy="171451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714612" y="3583508"/>
              <a:ext cx="1418094" cy="361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Liu </a:t>
              </a:r>
              <a:r>
                <a:rPr lang="en-US" altLang="zh-CN" sz="1400" dirty="0" err="1" smtClean="0"/>
                <a:t>etal</a:t>
              </a:r>
              <a:r>
                <a:rPr lang="en-US" altLang="zh-CN" sz="1400" dirty="0" smtClean="0"/>
                <a:t>. CVPR11 [2]</a:t>
              </a:r>
              <a:endParaRPr lang="zh-CN" altLang="en-US" sz="1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57884" y="2030412"/>
            <a:ext cx="3096648" cy="1450070"/>
            <a:chOff x="2330954" y="3985514"/>
            <a:chExt cx="2789230" cy="1741487"/>
          </a:xfrm>
        </p:grpSpPr>
        <p:pic>
          <p:nvPicPr>
            <p:cNvPr id="1029" name="Picture 5" descr="F:\Dropbox\Stage2\ICIP\Image\MultiViewZS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0954" y="3985514"/>
              <a:ext cx="2789230" cy="1282914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3066668" y="5357371"/>
              <a:ext cx="1491514" cy="369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Fu </a:t>
              </a:r>
              <a:r>
                <a:rPr lang="en-US" altLang="zh-CN" sz="1400" dirty="0" err="1" smtClean="0"/>
                <a:t>etal</a:t>
              </a:r>
              <a:r>
                <a:rPr lang="en-US" altLang="zh-CN" sz="1400" dirty="0" smtClean="0"/>
                <a:t>. TPAMI15 [3]</a:t>
              </a:r>
              <a:endParaRPr lang="zh-CN" altLang="en-US" sz="14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4282" y="4446998"/>
            <a:ext cx="878687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[1] </a:t>
            </a:r>
            <a:r>
              <a:rPr lang="en-US" altLang="zh-CN" sz="1100" dirty="0" err="1" smtClean="0"/>
              <a:t>Lampert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etal</a:t>
            </a:r>
            <a:r>
              <a:rPr lang="en-US" altLang="zh-CN" sz="1100" dirty="0" smtClean="0"/>
              <a:t>. Learning to detect unseen object classes by between-class attribute transfer, CVPR2009</a:t>
            </a:r>
          </a:p>
          <a:p>
            <a:r>
              <a:rPr lang="en-US" altLang="zh-CN" sz="1100" dirty="0" smtClean="0"/>
              <a:t>[2] J. Liu, B. </a:t>
            </a:r>
            <a:r>
              <a:rPr lang="en-US" altLang="zh-CN" sz="1100" dirty="0" err="1" smtClean="0"/>
              <a:t>Kuipers</a:t>
            </a:r>
            <a:r>
              <a:rPr lang="en-US" altLang="zh-CN" sz="1100" dirty="0" smtClean="0"/>
              <a:t>, and S. </a:t>
            </a:r>
            <a:r>
              <a:rPr lang="en-US" altLang="zh-CN" sz="1100" dirty="0" err="1" smtClean="0"/>
              <a:t>Savarese</a:t>
            </a:r>
            <a:r>
              <a:rPr lang="en-US" altLang="zh-CN" sz="1100" dirty="0" smtClean="0"/>
              <a:t>, “Recognizing human actions by attributes,” CVPR, 2011.</a:t>
            </a:r>
          </a:p>
          <a:p>
            <a:r>
              <a:rPr lang="en-US" altLang="zh-CN" sz="1100" dirty="0" smtClean="0"/>
              <a:t>[3] Fu Y, </a:t>
            </a:r>
            <a:r>
              <a:rPr lang="en-US" altLang="zh-CN" sz="1100" dirty="0" err="1" smtClean="0"/>
              <a:t>Hospedales</a:t>
            </a:r>
            <a:r>
              <a:rPr lang="en-US" altLang="zh-CN" sz="1100" dirty="0" smtClean="0"/>
              <a:t> TM, Xiang T, Gong S. </a:t>
            </a:r>
            <a:r>
              <a:rPr lang="en-US" altLang="zh-CN" sz="1100" dirty="0" err="1" smtClean="0"/>
              <a:t>Transductive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Multiview</a:t>
            </a:r>
            <a:r>
              <a:rPr lang="en-US" altLang="zh-CN" sz="1100" dirty="0" smtClean="0"/>
              <a:t> Zero-Shot Learning. IEEE Transactions on Pattern Analysis and Machine Intelligence 2015;.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组合 197"/>
          <p:cNvGrpSpPr/>
          <p:nvPr/>
        </p:nvGrpSpPr>
        <p:grpSpPr>
          <a:xfrm>
            <a:off x="5289048" y="1792966"/>
            <a:ext cx="1357322" cy="2789874"/>
            <a:chOff x="5289048" y="2390621"/>
            <a:chExt cx="1357322" cy="3719832"/>
          </a:xfrm>
        </p:grpSpPr>
        <p:cxnSp>
          <p:nvCxnSpPr>
            <p:cNvPr id="173" name="直接箭头连接符 172"/>
            <p:cNvCxnSpPr>
              <a:stCxn id="98306" idx="1"/>
              <a:endCxn id="8" idx="6"/>
            </p:cNvCxnSpPr>
            <p:nvPr/>
          </p:nvCxnSpPr>
          <p:spPr>
            <a:xfrm rot="10800000">
              <a:off x="5360486" y="2390621"/>
              <a:ext cx="1285884" cy="171198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箭头连接符 175"/>
            <p:cNvCxnSpPr>
              <a:stCxn id="98306" idx="1"/>
              <a:endCxn id="38" idx="6"/>
            </p:cNvCxnSpPr>
            <p:nvPr/>
          </p:nvCxnSpPr>
          <p:spPr>
            <a:xfrm rot="10800000">
              <a:off x="5360486" y="3319315"/>
              <a:ext cx="1285884" cy="7832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>
              <a:stCxn id="98306" idx="1"/>
              <a:endCxn id="24" idx="6"/>
            </p:cNvCxnSpPr>
            <p:nvPr/>
          </p:nvCxnSpPr>
          <p:spPr>
            <a:xfrm rot="10800000" flipV="1">
              <a:off x="5360486" y="4102602"/>
              <a:ext cx="1285884" cy="1504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箭头连接符 184"/>
            <p:cNvCxnSpPr>
              <a:stCxn id="98306" idx="1"/>
              <a:endCxn id="6" idx="6"/>
            </p:cNvCxnSpPr>
            <p:nvPr/>
          </p:nvCxnSpPr>
          <p:spPr>
            <a:xfrm rot="10800000" flipV="1">
              <a:off x="5289048" y="4102602"/>
              <a:ext cx="1357322" cy="107915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箭头连接符 186"/>
            <p:cNvCxnSpPr>
              <a:stCxn id="98306" idx="1"/>
              <a:endCxn id="23" idx="6"/>
            </p:cNvCxnSpPr>
            <p:nvPr/>
          </p:nvCxnSpPr>
          <p:spPr>
            <a:xfrm rot="10800000" flipV="1">
              <a:off x="5360486" y="4102602"/>
              <a:ext cx="1285884" cy="200785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2" name="组合 211"/>
          <p:cNvGrpSpPr/>
          <p:nvPr/>
        </p:nvGrpSpPr>
        <p:grpSpPr>
          <a:xfrm>
            <a:off x="5275902" y="2493168"/>
            <a:ext cx="1357322" cy="2093354"/>
            <a:chOff x="5289048" y="3319315"/>
            <a:chExt cx="1357322" cy="2791138"/>
          </a:xfrm>
        </p:grpSpPr>
        <p:cxnSp>
          <p:nvCxnSpPr>
            <p:cNvPr id="199" name="直接箭头连接符 198"/>
            <p:cNvCxnSpPr>
              <a:stCxn id="98306" idx="1"/>
              <a:endCxn id="38" idx="6"/>
            </p:cNvCxnSpPr>
            <p:nvPr/>
          </p:nvCxnSpPr>
          <p:spPr>
            <a:xfrm rot="10800000">
              <a:off x="5360486" y="3319315"/>
              <a:ext cx="1285884" cy="783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>
              <a:stCxn id="98306" idx="1"/>
              <a:endCxn id="24" idx="6"/>
            </p:cNvCxnSpPr>
            <p:nvPr/>
          </p:nvCxnSpPr>
          <p:spPr>
            <a:xfrm rot="10800000" flipV="1">
              <a:off x="5360486" y="4102602"/>
              <a:ext cx="1285884" cy="1504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箭头连接符 204"/>
            <p:cNvCxnSpPr>
              <a:endCxn id="6" idx="6"/>
            </p:cNvCxnSpPr>
            <p:nvPr/>
          </p:nvCxnSpPr>
          <p:spPr>
            <a:xfrm rot="10800000" flipV="1">
              <a:off x="5289048" y="4143378"/>
              <a:ext cx="1283216" cy="10383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箭头连接符 208"/>
            <p:cNvCxnSpPr>
              <a:stCxn id="98306" idx="1"/>
              <a:endCxn id="23" idx="6"/>
            </p:cNvCxnSpPr>
            <p:nvPr/>
          </p:nvCxnSpPr>
          <p:spPr>
            <a:xfrm rot="10800000" flipV="1">
              <a:off x="5360486" y="4102602"/>
              <a:ext cx="1285884" cy="20078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Conventional Approaches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34666"/>
            <a:ext cx="8229600" cy="3394472"/>
          </a:xfrm>
        </p:spPr>
        <p:txBody>
          <a:bodyPr/>
          <a:lstStyle/>
          <a:p>
            <a:r>
              <a:rPr lang="en-US" altLang="zh-CN" dirty="0" smtClean="0"/>
              <a:t>Attribute Based</a:t>
            </a:r>
            <a:endParaRPr lang="zh-CN" altLang="en-US" dirty="0"/>
          </a:p>
        </p:txBody>
      </p:sp>
      <p:pic>
        <p:nvPicPr>
          <p:cNvPr id="4" name="Picture 1" descr="F:\Dropbox\ICIP15\Slides\Figures\HammerThr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27" y="1523177"/>
            <a:ext cx="1571635" cy="884045"/>
          </a:xfrm>
          <a:prstGeom prst="rect">
            <a:avLst/>
          </a:prstGeom>
          <a:noFill/>
        </p:spPr>
      </p:pic>
      <p:pic>
        <p:nvPicPr>
          <p:cNvPr id="5" name="Picture 2" descr="F:\Dropbox\ICIP15\Slides\Figures\DiscusThr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826" y="2541168"/>
            <a:ext cx="1571636" cy="884045"/>
          </a:xfrm>
          <a:prstGeom prst="rect">
            <a:avLst/>
          </a:prstGeom>
          <a:noFill/>
        </p:spPr>
      </p:pic>
      <p:sp>
        <p:nvSpPr>
          <p:cNvPr id="6" name="椭圆 5"/>
          <p:cNvSpPr/>
          <p:nvPr/>
        </p:nvSpPr>
        <p:spPr>
          <a:xfrm>
            <a:off x="4074602" y="3643320"/>
            <a:ext cx="1214446" cy="48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Ball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4074602" y="1549965"/>
            <a:ext cx="1285884" cy="48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Throw Away</a:t>
            </a:r>
            <a:endParaRPr lang="zh-CN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2900" y="395189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Shot-put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8795" y="251817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Hammer</a:t>
            </a:r>
          </a:p>
          <a:p>
            <a:pPr algn="ctr"/>
            <a:r>
              <a:rPr lang="en-US" altLang="zh-CN" dirty="0" smtClean="0"/>
              <a:t>Throw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0233" y="1553759"/>
            <a:ext cx="772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Discus</a:t>
            </a:r>
          </a:p>
          <a:p>
            <a:pPr algn="ctr"/>
            <a:r>
              <a:rPr lang="en-US" altLang="zh-CN" sz="1600" dirty="0" smtClean="0"/>
              <a:t>Throw</a:t>
            </a:r>
          </a:p>
        </p:txBody>
      </p:sp>
      <p:sp>
        <p:nvSpPr>
          <p:cNvPr id="23" name="椭圆 22"/>
          <p:cNvSpPr/>
          <p:nvPr/>
        </p:nvSpPr>
        <p:spPr>
          <a:xfrm>
            <a:off x="4074602" y="4339841"/>
            <a:ext cx="1285884" cy="48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Bend</a:t>
            </a:r>
            <a:endParaRPr lang="zh-CN" altLang="en-US" sz="1400" dirty="0"/>
          </a:p>
        </p:txBody>
      </p:sp>
      <p:sp>
        <p:nvSpPr>
          <p:cNvPr id="24" name="椭圆 23"/>
          <p:cNvSpPr/>
          <p:nvPr/>
        </p:nvSpPr>
        <p:spPr>
          <a:xfrm>
            <a:off x="4074602" y="2946799"/>
            <a:ext cx="1285884" cy="48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Turn Around</a:t>
            </a:r>
            <a:endParaRPr lang="zh-CN" altLang="en-US" sz="1100" dirty="0"/>
          </a:p>
        </p:txBody>
      </p:sp>
      <p:sp>
        <p:nvSpPr>
          <p:cNvPr id="38" name="椭圆 37"/>
          <p:cNvSpPr/>
          <p:nvPr/>
        </p:nvSpPr>
        <p:spPr>
          <a:xfrm>
            <a:off x="4074602" y="2246486"/>
            <a:ext cx="1285884" cy="48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/>
              <a:t>Outdoor</a:t>
            </a:r>
            <a:endParaRPr lang="zh-CN" altLang="en-US" sz="1050" dirty="0"/>
          </a:p>
        </p:txBody>
      </p:sp>
      <p:grpSp>
        <p:nvGrpSpPr>
          <p:cNvPr id="193" name="组合 192"/>
          <p:cNvGrpSpPr/>
          <p:nvPr/>
        </p:nvGrpSpPr>
        <p:grpSpPr>
          <a:xfrm>
            <a:off x="2772689" y="1792965"/>
            <a:ext cx="1301913" cy="696521"/>
            <a:chOff x="2772688" y="2390620"/>
            <a:chExt cx="1301913" cy="928694"/>
          </a:xfrm>
        </p:grpSpPr>
        <p:cxnSp>
          <p:nvCxnSpPr>
            <p:cNvPr id="46" name="直接箭头连接符 45"/>
            <p:cNvCxnSpPr>
              <a:stCxn id="13" idx="3"/>
              <a:endCxn id="38" idx="2"/>
            </p:cNvCxnSpPr>
            <p:nvPr/>
          </p:nvCxnSpPr>
          <p:spPr>
            <a:xfrm>
              <a:off x="2772688" y="2461529"/>
              <a:ext cx="1301913" cy="857785"/>
            </a:xfrm>
            <a:prstGeom prst="straightConnector1">
              <a:avLst/>
            </a:prstGeom>
            <a:ln w="38100">
              <a:solidFill>
                <a:srgbClr val="3BFF21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13" idx="3"/>
              <a:endCxn id="8" idx="2"/>
            </p:cNvCxnSpPr>
            <p:nvPr/>
          </p:nvCxnSpPr>
          <p:spPr>
            <a:xfrm flipV="1">
              <a:off x="2772688" y="2390620"/>
              <a:ext cx="1301913" cy="70909"/>
            </a:xfrm>
            <a:prstGeom prst="straightConnector1">
              <a:avLst/>
            </a:prstGeom>
            <a:ln w="38100">
              <a:solidFill>
                <a:srgbClr val="3BFF21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3005097" y="2489486"/>
            <a:ext cx="1069505" cy="2093355"/>
            <a:chOff x="3005097" y="3319314"/>
            <a:chExt cx="1069505" cy="2791140"/>
          </a:xfrm>
        </p:grpSpPr>
        <p:cxnSp>
          <p:nvCxnSpPr>
            <p:cNvPr id="29" name="直接箭头连接符 28"/>
            <p:cNvCxnSpPr>
              <a:stCxn id="11" idx="3"/>
              <a:endCxn id="23" idx="2"/>
            </p:cNvCxnSpPr>
            <p:nvPr/>
          </p:nvCxnSpPr>
          <p:spPr>
            <a:xfrm>
              <a:off x="3005097" y="5515409"/>
              <a:ext cx="1069505" cy="59504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1" idx="3"/>
              <a:endCxn id="24" idx="2"/>
            </p:cNvCxnSpPr>
            <p:nvPr/>
          </p:nvCxnSpPr>
          <p:spPr>
            <a:xfrm flipV="1">
              <a:off x="3005097" y="4253065"/>
              <a:ext cx="1069505" cy="12623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1" idx="3"/>
              <a:endCxn id="38" idx="2"/>
            </p:cNvCxnSpPr>
            <p:nvPr/>
          </p:nvCxnSpPr>
          <p:spPr>
            <a:xfrm flipV="1">
              <a:off x="3005097" y="3319314"/>
              <a:ext cx="1069505" cy="219609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1" idx="3"/>
              <a:endCxn id="6" idx="2"/>
            </p:cNvCxnSpPr>
            <p:nvPr/>
          </p:nvCxnSpPr>
          <p:spPr>
            <a:xfrm flipV="1">
              <a:off x="3005097" y="5181759"/>
              <a:ext cx="1069505" cy="33364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组合 193"/>
          <p:cNvGrpSpPr/>
          <p:nvPr/>
        </p:nvGrpSpPr>
        <p:grpSpPr>
          <a:xfrm>
            <a:off x="2932596" y="1792965"/>
            <a:ext cx="1142006" cy="2093355"/>
            <a:chOff x="2932595" y="2390620"/>
            <a:chExt cx="1142006" cy="2791140"/>
          </a:xfrm>
        </p:grpSpPr>
        <p:cxnSp>
          <p:nvCxnSpPr>
            <p:cNvPr id="15" name="直接箭头连接符 14"/>
            <p:cNvCxnSpPr>
              <a:stCxn id="12" idx="3"/>
              <a:endCxn id="6" idx="2"/>
            </p:cNvCxnSpPr>
            <p:nvPr/>
          </p:nvCxnSpPr>
          <p:spPr>
            <a:xfrm>
              <a:off x="2932595" y="3788451"/>
              <a:ext cx="1142006" cy="139330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2"/>
            </p:cNvCxnSpPr>
            <p:nvPr/>
          </p:nvCxnSpPr>
          <p:spPr>
            <a:xfrm flipV="1">
              <a:off x="2932595" y="2390620"/>
              <a:ext cx="1142006" cy="13978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12" idx="3"/>
              <a:endCxn id="38" idx="2"/>
            </p:cNvCxnSpPr>
            <p:nvPr/>
          </p:nvCxnSpPr>
          <p:spPr>
            <a:xfrm flipV="1">
              <a:off x="2932595" y="3319315"/>
              <a:ext cx="1142006" cy="4691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12" idx="3"/>
              <a:endCxn id="24" idx="2"/>
            </p:cNvCxnSpPr>
            <p:nvPr/>
          </p:nvCxnSpPr>
          <p:spPr>
            <a:xfrm>
              <a:off x="2932595" y="3788451"/>
              <a:ext cx="1142006" cy="46461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合 191"/>
          <p:cNvGrpSpPr/>
          <p:nvPr/>
        </p:nvGrpSpPr>
        <p:grpSpPr>
          <a:xfrm>
            <a:off x="359826" y="3746683"/>
            <a:ext cx="1571636" cy="803678"/>
            <a:chOff x="359826" y="5138454"/>
            <a:chExt cx="1571636" cy="1071570"/>
          </a:xfrm>
        </p:grpSpPr>
        <p:sp>
          <p:nvSpPr>
            <p:cNvPr id="170" name="矩形 169"/>
            <p:cNvSpPr/>
            <p:nvPr/>
          </p:nvSpPr>
          <p:spPr>
            <a:xfrm>
              <a:off x="359826" y="5138454"/>
              <a:ext cx="1571636" cy="10715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乘号 170"/>
            <p:cNvSpPr/>
            <p:nvPr/>
          </p:nvSpPr>
          <p:spPr>
            <a:xfrm>
              <a:off x="717016" y="5209892"/>
              <a:ext cx="914400" cy="914400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6646370" y="2514378"/>
            <a:ext cx="2069034" cy="1125149"/>
            <a:chOff x="6646370" y="3352504"/>
            <a:chExt cx="2069034" cy="1500198"/>
          </a:xfrm>
        </p:grpSpPr>
        <p:pic>
          <p:nvPicPr>
            <p:cNvPr id="98306" name="Picture 2" descr="F:\Dropbox\ICIP15\Slides\Figures\Shotput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646370" y="3352504"/>
              <a:ext cx="2000264" cy="1500198"/>
            </a:xfrm>
            <a:prstGeom prst="rect">
              <a:avLst/>
            </a:prstGeom>
            <a:noFill/>
          </p:spPr>
        </p:pic>
        <p:pic>
          <p:nvPicPr>
            <p:cNvPr id="98308" name="Picture 4" descr="http://koruniversity.com/yahoo_site_admin/assets/images/question_mark_red.28463901_std.gi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89378" y="3638256"/>
              <a:ext cx="926026" cy="1014402"/>
            </a:xfrm>
            <a:prstGeom prst="rect">
              <a:avLst/>
            </a:prstGeom>
            <a:noFill/>
          </p:spPr>
        </p:pic>
      </p:grpSp>
      <p:pic>
        <p:nvPicPr>
          <p:cNvPr id="45" name="Picture 1" descr="F:\Dropbox\ICIP15\Slides\Figures\Bo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62132" y="2107403"/>
            <a:ext cx="1149968" cy="321471"/>
          </a:xfrm>
          <a:prstGeom prst="rect">
            <a:avLst/>
          </a:prstGeom>
          <a:noFill/>
        </p:spPr>
      </p:pic>
      <p:pic>
        <p:nvPicPr>
          <p:cNvPr id="47" name="Picture 1" descr="F:\Dropbox\ICIP15\Slides\Figures\Bo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8794" y="3053957"/>
            <a:ext cx="1149968" cy="321471"/>
          </a:xfrm>
          <a:prstGeom prst="rect">
            <a:avLst/>
          </a:prstGeom>
          <a:noFill/>
        </p:spPr>
      </p:pic>
      <p:sp>
        <p:nvSpPr>
          <p:cNvPr id="191" name="TextBox 190"/>
          <p:cNvSpPr txBox="1"/>
          <p:nvPr/>
        </p:nvSpPr>
        <p:spPr>
          <a:xfrm>
            <a:off x="2000232" y="1285866"/>
            <a:ext cx="5429288" cy="36625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4000" b="1" i="1" dirty="0" smtClean="0"/>
              <a:t>Limitations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3200" dirty="0" smtClean="0"/>
              <a:t>Manual label is costly</a:t>
            </a:r>
          </a:p>
          <a:p>
            <a:pPr marL="171450" indent="-171450">
              <a:buFont typeface="Arial" pitchFamily="34" charset="0"/>
              <a:buChar char="•"/>
            </a:pPr>
            <a:endParaRPr lang="en-GB" sz="3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GB" sz="3200" dirty="0" smtClean="0"/>
              <a:t>Ontological problem</a:t>
            </a:r>
          </a:p>
          <a:p>
            <a:pPr marL="171450" indent="-171450">
              <a:buFont typeface="Arial" pitchFamily="34" charset="0"/>
              <a:buChar char="•"/>
            </a:pPr>
            <a:endParaRPr lang="en-GB" sz="3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GB" sz="3200" dirty="0" smtClean="0"/>
              <a:t>Incompatible with other attribute sets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23" grpId="0" animBg="1"/>
      <p:bldP spid="24" grpId="0" animBg="1"/>
      <p:bldP spid="38" grpId="0" animBg="1"/>
      <p:bldP spid="1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Embedding Approach</a:t>
            </a:r>
            <a:endParaRPr lang="zh-CN" altLang="en-US" dirty="0"/>
          </a:p>
        </p:txBody>
      </p:sp>
      <p:sp>
        <p:nvSpPr>
          <p:cNvPr id="28" name="五角星 27"/>
          <p:cNvSpPr/>
          <p:nvPr/>
        </p:nvSpPr>
        <p:spPr>
          <a:xfrm>
            <a:off x="5391570" y="1875230"/>
            <a:ext cx="252000" cy="189000"/>
          </a:xfrm>
          <a:prstGeom prst="star5">
            <a:avLst/>
          </a:prstGeom>
          <a:solidFill>
            <a:srgbClr val="3BFF21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714909" y="1039362"/>
            <a:ext cx="3929090" cy="3729107"/>
            <a:chOff x="4714908" y="1385816"/>
            <a:chExt cx="3929090" cy="4972142"/>
          </a:xfrm>
        </p:grpSpPr>
        <p:sp>
          <p:nvSpPr>
            <p:cNvPr id="29" name="TextBox 28"/>
            <p:cNvSpPr txBox="1"/>
            <p:nvPr/>
          </p:nvSpPr>
          <p:spPr>
            <a:xfrm>
              <a:off x="5231829" y="1385816"/>
              <a:ext cx="3053272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Semantic Embedding Space</a:t>
              </a:r>
              <a:endParaRPr lang="zh-CN" altLang="en-US" sz="2000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714908" y="2071678"/>
              <a:ext cx="3929090" cy="4286280"/>
              <a:chOff x="6286512" y="2357430"/>
              <a:chExt cx="2286016" cy="1787538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4884324" y="1553758"/>
            <a:ext cx="328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Discus 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[0.2 0.5 0.1 …]</a:t>
            </a:r>
            <a:endParaRPr lang="zh-CN" altLang="en-US" sz="20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214282" y="1039362"/>
            <a:ext cx="3929090" cy="3729107"/>
            <a:chOff x="214282" y="1385816"/>
            <a:chExt cx="3929090" cy="4972142"/>
          </a:xfrm>
        </p:grpSpPr>
        <p:grpSp>
          <p:nvGrpSpPr>
            <p:cNvPr id="22" name="组合 21"/>
            <p:cNvGrpSpPr/>
            <p:nvPr/>
          </p:nvGrpSpPr>
          <p:grpSpPr>
            <a:xfrm>
              <a:off x="214282" y="2000240"/>
              <a:ext cx="3929090" cy="4357718"/>
              <a:chOff x="6286512" y="2357430"/>
              <a:chExt cx="2286016" cy="1787538"/>
            </a:xfrm>
          </p:grpSpPr>
          <p:cxnSp>
            <p:nvCxnSpPr>
              <p:cNvPr id="24" name="直接箭头连接符 23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rot="16200000" flipV="1">
                <a:off x="5393537" y="3250405"/>
                <a:ext cx="1786744" cy="79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1428728" y="1385816"/>
              <a:ext cx="1656287" cy="5334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Feature Space</a:t>
              </a:r>
              <a:endParaRPr lang="zh-CN" altLang="en-US" sz="2000" dirty="0"/>
            </a:p>
          </p:txBody>
        </p:sp>
      </p:grpSp>
      <p:sp>
        <p:nvSpPr>
          <p:cNvPr id="39" name="菱形 38"/>
          <p:cNvSpPr/>
          <p:nvPr/>
        </p:nvSpPr>
        <p:spPr>
          <a:xfrm>
            <a:off x="5500694" y="3536163"/>
            <a:ext cx="319090" cy="253605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285720" y="1500181"/>
            <a:ext cx="2793042" cy="991202"/>
            <a:chOff x="285720" y="2000240"/>
            <a:chExt cx="2793042" cy="1321603"/>
          </a:xfrm>
        </p:grpSpPr>
        <p:sp>
          <p:nvSpPr>
            <p:cNvPr id="37" name="TextBox 36"/>
            <p:cNvSpPr txBox="1"/>
            <p:nvPr/>
          </p:nvSpPr>
          <p:spPr>
            <a:xfrm>
              <a:off x="1857356" y="2000240"/>
              <a:ext cx="904415" cy="943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Discus </a:t>
              </a:r>
            </a:p>
            <a:p>
              <a:r>
                <a:rPr lang="en-US" altLang="zh-CN" sz="2000" dirty="0" smtClean="0"/>
                <a:t>Throw</a:t>
              </a:r>
              <a:endParaRPr lang="zh-CN" altLang="en-US" sz="2000" dirty="0"/>
            </a:p>
          </p:txBody>
        </p:sp>
        <p:pic>
          <p:nvPicPr>
            <p:cNvPr id="40" name="Picture 1" descr="F:\Dropbox\ICIP15\Slides\Figures\Bo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8794" y="2857496"/>
              <a:ext cx="1149968" cy="428628"/>
            </a:xfrm>
            <a:prstGeom prst="rect">
              <a:avLst/>
            </a:prstGeom>
            <a:noFill/>
          </p:spPr>
        </p:pic>
        <p:pic>
          <p:nvPicPr>
            <p:cNvPr id="44" name="Picture 1" descr="F:\Dropbox\ICIP15\Slides\Figures\HammerThrow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20" y="2143116"/>
              <a:ext cx="1571635" cy="1178727"/>
            </a:xfrm>
            <a:prstGeom prst="rect">
              <a:avLst/>
            </a:prstGeom>
            <a:noFill/>
          </p:spPr>
        </p:pic>
      </p:grpSp>
      <p:sp>
        <p:nvSpPr>
          <p:cNvPr id="49" name="TextBox 48"/>
          <p:cNvSpPr txBox="1"/>
          <p:nvPr/>
        </p:nvSpPr>
        <p:spPr>
          <a:xfrm>
            <a:off x="4730435" y="2303857"/>
            <a:ext cx="3537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Hammer Throw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 [0.1 0.6 0.1 …]</a:t>
            </a:r>
            <a:endParaRPr lang="zh-CN" altLang="en-US" sz="2000" dirty="0"/>
          </a:p>
        </p:txBody>
      </p:sp>
      <p:sp>
        <p:nvSpPr>
          <p:cNvPr id="50" name="五角星 49"/>
          <p:cNvSpPr/>
          <p:nvPr/>
        </p:nvSpPr>
        <p:spPr>
          <a:xfrm>
            <a:off x="5605884" y="2571750"/>
            <a:ext cx="252000" cy="189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571472" y="2506807"/>
            <a:ext cx="2726119" cy="922199"/>
            <a:chOff x="571472" y="3342410"/>
            <a:chExt cx="2726119" cy="1229598"/>
          </a:xfrm>
        </p:grpSpPr>
        <p:pic>
          <p:nvPicPr>
            <p:cNvPr id="45" name="Picture 2" descr="F:\Dropbox\ICIP15\Slides\Figures\DiscusThrow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1472" y="3357562"/>
              <a:ext cx="1571636" cy="1178726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2143108" y="3342410"/>
              <a:ext cx="1154483" cy="943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Hammer </a:t>
              </a:r>
            </a:p>
            <a:p>
              <a:pPr algn="ctr"/>
              <a:r>
                <a:rPr lang="en-US" altLang="zh-CN" sz="2000" dirty="0" smtClean="0"/>
                <a:t>Throw</a:t>
              </a:r>
              <a:endParaRPr lang="zh-CN" altLang="en-US" sz="2000" dirty="0"/>
            </a:p>
          </p:txBody>
        </p:sp>
        <p:pic>
          <p:nvPicPr>
            <p:cNvPr id="51" name="Picture 1" descr="F:\Dropbox\ICIP15\Slides\Figures\Bo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3108" y="4143380"/>
              <a:ext cx="1149968" cy="428628"/>
            </a:xfrm>
            <a:prstGeom prst="rect">
              <a:avLst/>
            </a:prstGeom>
            <a:noFill/>
          </p:spPr>
        </p:pic>
      </p:grpSp>
      <p:cxnSp>
        <p:nvCxnSpPr>
          <p:cNvPr id="34" name="直接箭头连接符 33"/>
          <p:cNvCxnSpPr>
            <a:stCxn id="40" idx="3"/>
          </p:cNvCxnSpPr>
          <p:nvPr/>
        </p:nvCxnSpPr>
        <p:spPr>
          <a:xfrm flipV="1">
            <a:off x="3078762" y="1982387"/>
            <a:ext cx="2136180" cy="321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1" idx="3"/>
          </p:cNvCxnSpPr>
          <p:nvPr/>
        </p:nvCxnSpPr>
        <p:spPr>
          <a:xfrm flipV="1">
            <a:off x="3293076" y="2732486"/>
            <a:ext cx="2207618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571604" y="3643320"/>
            <a:ext cx="1783282" cy="924230"/>
            <a:chOff x="1571604" y="4857760"/>
            <a:chExt cx="1783282" cy="1232306"/>
          </a:xfrm>
        </p:grpSpPr>
        <p:pic>
          <p:nvPicPr>
            <p:cNvPr id="52" name="Picture 2" descr="F:\Dropbox\ICIP15\Slides\Figures\Shotput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71604" y="4857760"/>
              <a:ext cx="1643074" cy="1232306"/>
            </a:xfrm>
            <a:prstGeom prst="rect">
              <a:avLst/>
            </a:prstGeom>
            <a:noFill/>
          </p:spPr>
        </p:pic>
        <p:pic>
          <p:nvPicPr>
            <p:cNvPr id="56" name="Picture 4" descr="http://koruniversity.com/yahoo_site_admin/assets/images/question_mark_red.28463901_std.gif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428860" y="5000636"/>
              <a:ext cx="926026" cy="1014402"/>
            </a:xfrm>
            <a:prstGeom prst="rect">
              <a:avLst/>
            </a:prstGeom>
            <a:noFill/>
          </p:spPr>
        </p:pic>
      </p:grpSp>
      <p:grpSp>
        <p:nvGrpSpPr>
          <p:cNvPr id="64" name="组合 63"/>
          <p:cNvGrpSpPr/>
          <p:nvPr/>
        </p:nvGrpSpPr>
        <p:grpSpPr>
          <a:xfrm>
            <a:off x="5429257" y="3911212"/>
            <a:ext cx="2735044" cy="775160"/>
            <a:chOff x="5429256" y="5214950"/>
            <a:chExt cx="2735044" cy="1033547"/>
          </a:xfrm>
        </p:grpSpPr>
        <p:sp>
          <p:nvSpPr>
            <p:cNvPr id="26" name="五角星 25"/>
            <p:cNvSpPr/>
            <p:nvPr/>
          </p:nvSpPr>
          <p:spPr>
            <a:xfrm>
              <a:off x="6143636" y="5214950"/>
              <a:ext cx="288000" cy="28800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29256" y="5715017"/>
              <a:ext cx="273504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/>
                <a:t>ShotPut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= [0.3 0.4 0.2 …]</a:t>
              </a:r>
              <a:endParaRPr lang="zh-CN" altLang="en-US" sz="2000" dirty="0"/>
            </a:p>
          </p:txBody>
        </p:sp>
      </p:grpSp>
      <p:sp>
        <p:nvSpPr>
          <p:cNvPr id="58" name="菱形 57"/>
          <p:cNvSpPr/>
          <p:nvPr/>
        </p:nvSpPr>
        <p:spPr>
          <a:xfrm>
            <a:off x="5500694" y="3536163"/>
            <a:ext cx="319090" cy="253605"/>
          </a:xfrm>
          <a:prstGeom prst="diamond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/>
          <p:cNvCxnSpPr>
            <a:stCxn id="51" idx="3"/>
          </p:cNvCxnSpPr>
          <p:nvPr/>
        </p:nvCxnSpPr>
        <p:spPr>
          <a:xfrm flipV="1">
            <a:off x="3293076" y="2732486"/>
            <a:ext cx="2193330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 0.01088 L -0.0118 0.2208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  <p:bldP spid="39" grpId="0" animBg="1"/>
      <p:bldP spid="49" grpId="0"/>
      <p:bldP spid="50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Benefit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/>
              <a:t>Unsupervised Semantic Space</a:t>
            </a:r>
          </a:p>
          <a:p>
            <a:endParaRPr lang="en-US" altLang="zh-CN" sz="2400" dirty="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1714494"/>
            <a:ext cx="3705207" cy="146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7" y="1982387"/>
            <a:ext cx="3786213" cy="143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7" y="3161114"/>
            <a:ext cx="4048117" cy="144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3" y="3536163"/>
            <a:ext cx="3929091" cy="144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Benefits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chemeClr val="bg1">
                    <a:lumMod val="65000"/>
                  </a:schemeClr>
                </a:solidFill>
              </a:rPr>
              <a:t>Unsupervised</a:t>
            </a:r>
          </a:p>
          <a:p>
            <a:r>
              <a:rPr lang="en-US" altLang="zh-CN" sz="2800" b="1" dirty="0" smtClean="0"/>
              <a:t>Wide coverage of words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640" y="2196701"/>
            <a:ext cx="50701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/>
              <a:t>Vec</a:t>
            </a:r>
            <a:r>
              <a:rPr lang="en-US" altLang="zh-CN" sz="3200" dirty="0" smtClean="0"/>
              <a:t>(“Apple”) = [0.2 0.3 0.1 …]</a:t>
            </a:r>
          </a:p>
          <a:p>
            <a:r>
              <a:rPr lang="en-US" altLang="zh-CN" sz="3200" dirty="0" err="1" smtClean="0"/>
              <a:t>Vec</a:t>
            </a:r>
            <a:r>
              <a:rPr lang="en-US" altLang="zh-CN" sz="3200" dirty="0" smtClean="0"/>
              <a:t>(“Bear”) = [0.1 0.9 0.1 …]</a:t>
            </a:r>
          </a:p>
          <a:p>
            <a:r>
              <a:rPr lang="en-US" altLang="zh-CN" sz="3200" dirty="0" err="1" smtClean="0"/>
              <a:t>Vec</a:t>
            </a:r>
            <a:r>
              <a:rPr lang="en-US" altLang="zh-CN" sz="3200" dirty="0" smtClean="0"/>
              <a:t>(“Car ”) = [0.6 0.2 0.4 …]</a:t>
            </a:r>
          </a:p>
          <a:p>
            <a:r>
              <a:rPr lang="en-US" altLang="zh-CN" sz="3200" dirty="0" err="1" smtClean="0"/>
              <a:t>Vec</a:t>
            </a:r>
            <a:r>
              <a:rPr lang="en-US" altLang="zh-CN" sz="3200" dirty="0" smtClean="0"/>
              <a:t>(“Desk”) = [0.2 0.8 0.4 …]</a:t>
            </a:r>
          </a:p>
          <a:p>
            <a:r>
              <a:rPr lang="en-US" altLang="zh-CN" sz="3200" dirty="0" err="1" smtClean="0"/>
              <a:t>Vec</a:t>
            </a:r>
            <a:r>
              <a:rPr lang="en-US" altLang="zh-CN" sz="3200" dirty="0" smtClean="0"/>
              <a:t>(“Fish”) = [0.5 0.2 0.3 …]</a:t>
            </a:r>
          </a:p>
          <a:p>
            <a:pPr algn="ctr"/>
            <a:r>
              <a:rPr lang="en-US" altLang="zh-CN" sz="3200" dirty="0" smtClean="0"/>
              <a:t>…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Benefits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Unsupervised</a:t>
            </a:r>
            <a:endParaRPr lang="en-US" altLang="zh-CN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</a:rPr>
              <a:t>Wide coverage of words</a:t>
            </a:r>
          </a:p>
          <a:p>
            <a:r>
              <a:rPr lang="en-US" altLang="zh-CN" sz="2400" b="1" dirty="0" smtClean="0"/>
              <a:t>Semantic</a:t>
            </a:r>
            <a:r>
              <a:rPr lang="en-US" altLang="zh-CN" b="1" dirty="0" smtClean="0"/>
              <a:t> </a:t>
            </a:r>
            <a:r>
              <a:rPr lang="en-US" altLang="zh-CN" sz="2400" b="1" dirty="0" smtClean="0"/>
              <a:t>Meaningful</a:t>
            </a:r>
            <a:endParaRPr lang="zh-CN" altLang="en-US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142977" y="2285998"/>
            <a:ext cx="7734921" cy="2675707"/>
            <a:chOff x="4714907" y="2192248"/>
            <a:chExt cx="4773341" cy="4166194"/>
          </a:xfrm>
        </p:grpSpPr>
        <p:sp>
          <p:nvSpPr>
            <p:cNvPr id="5" name="TextBox 4"/>
            <p:cNvSpPr txBox="1"/>
            <p:nvPr/>
          </p:nvSpPr>
          <p:spPr>
            <a:xfrm>
              <a:off x="7271867" y="2192248"/>
              <a:ext cx="2216381" cy="62298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Semantic Embedding Space</a:t>
              </a:r>
              <a:endParaRPr lang="zh-CN" altLang="en-US" sz="2000" dirty="0"/>
            </a:p>
          </p:txBody>
        </p:sp>
        <p:grpSp>
          <p:nvGrpSpPr>
            <p:cNvPr id="6" name="组合 16"/>
            <p:cNvGrpSpPr/>
            <p:nvPr/>
          </p:nvGrpSpPr>
          <p:grpSpPr>
            <a:xfrm>
              <a:off x="4714907" y="2637175"/>
              <a:ext cx="3929092" cy="3721267"/>
              <a:chOff x="6286511" y="2593137"/>
              <a:chExt cx="2286017" cy="1551831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>
                <a:off x="6286512" y="4143380"/>
                <a:ext cx="2286016" cy="158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/>
              <p:cNvCxnSpPr/>
              <p:nvPr/>
            </p:nvCxnSpPr>
            <p:spPr>
              <a:xfrm rot="16200000" flipV="1">
                <a:off x="5511390" y="3368258"/>
                <a:ext cx="1551037" cy="79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/>
          <p:cNvSpPr txBox="1"/>
          <p:nvPr/>
        </p:nvSpPr>
        <p:spPr>
          <a:xfrm>
            <a:off x="2000232" y="3214692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Run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57423" y="3750477"/>
            <a:ext cx="70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Walk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00563" y="2678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ship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2199" y="3643320"/>
            <a:ext cx="49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cat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86446" y="417910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dog</a:t>
            </a:r>
            <a:endParaRPr lang="zh-CN" altLang="en-US" dirty="0"/>
          </a:p>
        </p:txBody>
      </p:sp>
      <p:sp>
        <p:nvSpPr>
          <p:cNvPr id="14" name="五角星 13"/>
          <p:cNvSpPr/>
          <p:nvPr/>
        </p:nvSpPr>
        <p:spPr>
          <a:xfrm>
            <a:off x="2071670" y="3536163"/>
            <a:ext cx="252000" cy="189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五角星 14"/>
          <p:cNvSpPr/>
          <p:nvPr/>
        </p:nvSpPr>
        <p:spPr>
          <a:xfrm>
            <a:off x="2714612" y="4125527"/>
            <a:ext cx="252000" cy="189000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五角星 15"/>
          <p:cNvSpPr/>
          <p:nvPr/>
        </p:nvSpPr>
        <p:spPr>
          <a:xfrm>
            <a:off x="6500826" y="4339841"/>
            <a:ext cx="252000" cy="189000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角星 16"/>
          <p:cNvSpPr/>
          <p:nvPr/>
        </p:nvSpPr>
        <p:spPr>
          <a:xfrm>
            <a:off x="4786314" y="3000378"/>
            <a:ext cx="252000" cy="1890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五角星 17"/>
          <p:cNvSpPr/>
          <p:nvPr/>
        </p:nvSpPr>
        <p:spPr>
          <a:xfrm>
            <a:off x="6786578" y="3750477"/>
            <a:ext cx="252000" cy="18900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8|8.7|5.1|6.8|1.6|12.9|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6|1.4|33.3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4.3|8.7|6.7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6.7|13.1|10|2|3.1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0|5.7|14|9.1|3.9|7.8|3.2|6.9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4.2|14.5|0.6|8.7|0.9|8.3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2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0.7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8.2|7.2|0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9817</TotalTime>
  <Words>997</Words>
  <Application>Microsoft Office PowerPoint</Application>
  <PresentationFormat>全屏显示(16:9)</PresentationFormat>
  <Paragraphs>285</Paragraphs>
  <Slides>34</Slides>
  <Notes>4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Office 主题</vt:lpstr>
      <vt:lpstr>Equation</vt:lpstr>
      <vt:lpstr>Semantic Embedding Space for Zero ­Shot Action Recognition</vt:lpstr>
      <vt:lpstr>Action Recognition</vt:lpstr>
      <vt:lpstr>Zero-Shot Action Recognition</vt:lpstr>
      <vt:lpstr>Conventional Approaches</vt:lpstr>
      <vt:lpstr>Conventional Approaches</vt:lpstr>
      <vt:lpstr>Semantic Embedding Approach</vt:lpstr>
      <vt:lpstr>Benefit</vt:lpstr>
      <vt:lpstr>Benefits</vt:lpstr>
      <vt:lpstr>Benefits</vt:lpstr>
      <vt:lpstr>Benefits</vt:lpstr>
      <vt:lpstr>Challenges</vt:lpstr>
      <vt:lpstr>Challenges</vt:lpstr>
      <vt:lpstr>Challenges</vt:lpstr>
      <vt:lpstr>Challenges</vt:lpstr>
      <vt:lpstr>Semantic Embedding Approach</vt:lpstr>
      <vt:lpstr>Low-Level Visual Feature </vt:lpstr>
      <vt:lpstr>Semantic Embedding Space</vt:lpstr>
      <vt:lpstr>Semantic Word Vector</vt:lpstr>
      <vt:lpstr>Combinations of Multi Words</vt:lpstr>
      <vt:lpstr>Visual to Semantic Mapping</vt:lpstr>
      <vt:lpstr>Visual to Semantic Mapping</vt:lpstr>
      <vt:lpstr>Semantic Word Vector Approach</vt:lpstr>
      <vt:lpstr>Zeroshot Recognition</vt:lpstr>
      <vt:lpstr>Domain Shift – Self Training</vt:lpstr>
      <vt:lpstr>Domain Shift – Data Augmentation</vt:lpstr>
      <vt:lpstr>Experiments </vt:lpstr>
      <vt:lpstr>Zeroshot Recognition</vt:lpstr>
      <vt:lpstr>Zeroshot Experiment</vt:lpstr>
      <vt:lpstr>Zeroshot Experiment</vt:lpstr>
      <vt:lpstr>Qualitative Insight</vt:lpstr>
      <vt:lpstr>Conclusion</vt:lpstr>
      <vt:lpstr>Thank You</vt:lpstr>
      <vt:lpstr>Multishot Experiment</vt:lpstr>
      <vt:lpstr>Multishot Experiment</vt:lpstr>
    </vt:vector>
  </TitlesOfParts>
  <Company>Queen Mary, University of London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Cross-Domain Scene Understanding by Motion Model Transfer</dc:title>
  <dc:creator>Xun Xu</dc:creator>
  <cp:lastModifiedBy>lenovo</cp:lastModifiedBy>
  <cp:revision>652</cp:revision>
  <dcterms:created xsi:type="dcterms:W3CDTF">2013-06-18T20:08:27Z</dcterms:created>
  <dcterms:modified xsi:type="dcterms:W3CDTF">2015-09-29T13:34:46Z</dcterms:modified>
</cp:coreProperties>
</file>